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6"/>
  </p:notesMasterIdLst>
  <p:sldIdLst>
    <p:sldId id="256" r:id="rId2"/>
    <p:sldId id="257" r:id="rId3"/>
    <p:sldId id="270" r:id="rId4"/>
    <p:sldId id="272" r:id="rId5"/>
    <p:sldId id="273" r:id="rId6"/>
    <p:sldId id="274" r:id="rId7"/>
    <p:sldId id="275" r:id="rId8"/>
    <p:sldId id="276" r:id="rId9"/>
    <p:sldId id="271" r:id="rId10"/>
    <p:sldId id="277" r:id="rId11"/>
    <p:sldId id="278" r:id="rId12"/>
    <p:sldId id="279" r:id="rId13"/>
    <p:sldId id="267" r:id="rId14"/>
    <p:sldId id="269" r:id="rId15"/>
  </p:sldIdLst>
  <p:sldSz cx="18288000" cy="10287000"/>
  <p:notesSz cx="6858000" cy="9144000"/>
  <p:embeddedFontLst>
    <p:embeddedFont>
      <p:font typeface="DM Sans" pitchFamily="2" charset="77"/>
      <p:regular r:id="rId17"/>
      <p:bold r:id="rId18"/>
      <p:italic r:id="rId19"/>
      <p:boldItalic r:id="rId20"/>
    </p:embeddedFont>
    <p:embeddedFont>
      <p:font typeface="DM Sans Bold" pitchFamily="2" charset="77"/>
      <p:regular r:id="rId21"/>
      <p:bold r:id="rId22"/>
    </p:embeddedFont>
    <p:embeddedFont>
      <p:font typeface="Montserrat Classic Bold" pitchFamily="2" charset="77"/>
      <p:regular r:id="rId23"/>
      <p:bold r:id="rId24"/>
    </p:embeddedFont>
    <p:embeddedFont>
      <p:font typeface="Oswald Bold" pitchFamily="2" charset="77"/>
      <p:regular r:id="rId25"/>
      <p:bold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autoAdjust="0"/>
    <p:restoredTop sz="95928" autoAdjust="0"/>
  </p:normalViewPr>
  <p:slideViewPr>
    <p:cSldViewPr>
      <p:cViewPr varScale="1">
        <p:scale>
          <a:sx n="83" d="100"/>
          <a:sy n="83" d="100"/>
        </p:scale>
        <p:origin x="-248" y="1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17E0A9-B65D-D846-860C-FFA9FC021CCA}" type="datetimeFigureOut">
              <a:rPr lang="en-US" smtClean="0"/>
              <a:t>10/22/24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402363F-C0B8-5740-8422-AAAC1C7DA279}" type="slidenum">
              <a:rPr lang="en-US" smtClean="0"/>
              <a:t>‹#›</a:t>
            </a:fld>
            <a:endParaRPr lang="en-US"/>
          </a:p>
        </p:txBody>
      </p:sp>
    </p:spTree>
    <p:extLst>
      <p:ext uri="{BB962C8B-B14F-4D97-AF65-F5344CB8AC3E}">
        <p14:creationId xmlns:p14="http://schemas.microsoft.com/office/powerpoint/2010/main" val="40900151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402363F-C0B8-5740-8422-AAAC1C7DA279}" type="slidenum">
              <a:rPr lang="en-US" smtClean="0"/>
              <a:t>5</a:t>
            </a:fld>
            <a:endParaRPr lang="en-US"/>
          </a:p>
        </p:txBody>
      </p:sp>
    </p:spTree>
    <p:extLst>
      <p:ext uri="{BB962C8B-B14F-4D97-AF65-F5344CB8AC3E}">
        <p14:creationId xmlns:p14="http://schemas.microsoft.com/office/powerpoint/2010/main" val="37758205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svg"/><Relationship Id="rId9"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6.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5" name="Group 5"/>
          <p:cNvGrpSpPr/>
          <p:nvPr/>
        </p:nvGrpSpPr>
        <p:grpSpPr>
          <a:xfrm>
            <a:off x="4236347" y="3202251"/>
            <a:ext cx="981530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4236347" y="4348786"/>
            <a:ext cx="9815307" cy="2766619"/>
          </a:xfrm>
          <a:prstGeom prst="rect">
            <a:avLst/>
          </a:prstGeom>
        </p:spPr>
        <p:txBody>
          <a:bodyPr lIns="0" tIns="0" rIns="0" bIns="0" rtlCol="0" anchor="t">
            <a:spAutoFit/>
          </a:bodyPr>
          <a:lstStyle/>
          <a:p>
            <a:pPr algn="ctr">
              <a:lnSpc>
                <a:spcPts val="22684"/>
              </a:lnSpc>
            </a:pPr>
            <a:r>
              <a:rPr lang="en-US" sz="16437" b="1" spc="1610" dirty="0">
                <a:solidFill>
                  <a:srgbClr val="231F20"/>
                </a:solidFill>
                <a:latin typeface="Oswald Bold"/>
                <a:ea typeface="Oswald Bold"/>
                <a:cs typeface="Oswald Bold"/>
                <a:sym typeface="Oswald Bold"/>
              </a:rPr>
              <a:t>STAGE 2</a:t>
            </a:r>
          </a:p>
        </p:txBody>
      </p:sp>
      <p:sp>
        <p:nvSpPr>
          <p:cNvPr id="10" name="TextBox 10"/>
          <p:cNvSpPr txBox="1"/>
          <p:nvPr/>
        </p:nvSpPr>
        <p:spPr>
          <a:xfrm>
            <a:off x="4236347" y="3438109"/>
            <a:ext cx="9815307" cy="1186902"/>
          </a:xfrm>
          <a:prstGeom prst="rect">
            <a:avLst/>
          </a:prstGeom>
        </p:spPr>
        <p:txBody>
          <a:bodyPr lIns="0" tIns="0" rIns="0" bIns="0" rtlCol="0" anchor="t">
            <a:spAutoFit/>
          </a:bodyPr>
          <a:lstStyle/>
          <a:p>
            <a:pPr algn="ctr">
              <a:lnSpc>
                <a:spcPts val="9748"/>
              </a:lnSpc>
            </a:pPr>
            <a:r>
              <a:rPr lang="en-US" sz="7063" b="1" spc="692" dirty="0">
                <a:solidFill>
                  <a:srgbClr val="231F20"/>
                </a:solidFill>
                <a:latin typeface="Oswald Bold"/>
                <a:ea typeface="Oswald Bold"/>
                <a:cs typeface="Oswald Bold"/>
                <a:sym typeface="Oswald Bold"/>
              </a:rPr>
              <a:t>TECHNICAL TASK</a:t>
            </a:r>
          </a:p>
        </p:txBody>
      </p:sp>
      <p:sp>
        <p:nvSpPr>
          <p:cNvPr id="11" name="TextBox 11"/>
          <p:cNvSpPr txBox="1"/>
          <p:nvPr/>
        </p:nvSpPr>
        <p:spPr>
          <a:xfrm>
            <a:off x="2719596" y="7482578"/>
            <a:ext cx="12848809" cy="421847"/>
          </a:xfrm>
          <a:prstGeom prst="rect">
            <a:avLst/>
          </a:prstGeom>
        </p:spPr>
        <p:txBody>
          <a:bodyPr lIns="0" tIns="0" rIns="0" bIns="0" rtlCol="0" anchor="t">
            <a:spAutoFit/>
          </a:bodyPr>
          <a:lstStyle/>
          <a:p>
            <a:pPr algn="ctr">
              <a:lnSpc>
                <a:spcPts val="3661"/>
              </a:lnSpc>
            </a:pPr>
            <a:r>
              <a:rPr lang="en-US" sz="2653" b="1" spc="140" dirty="0">
                <a:solidFill>
                  <a:srgbClr val="231F20"/>
                </a:solidFill>
                <a:latin typeface="Montserrat Classic Bold"/>
                <a:ea typeface="Montserrat Classic Bold"/>
                <a:cs typeface="Montserrat Classic Bold"/>
                <a:sym typeface="Montserrat Classic Bold"/>
              </a:rPr>
              <a:t>LEYLA NADIRLI</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blue and white graphs&#10;&#10;Description automatically generated">
            <a:extLst>
              <a:ext uri="{FF2B5EF4-FFF2-40B4-BE49-F238E27FC236}">
                <a16:creationId xmlns:a16="http://schemas.microsoft.com/office/drawing/2014/main" id="{1DFABF45-3F9D-0A18-7C7D-19E992098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88353" y="1104900"/>
            <a:ext cx="10743905" cy="68612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7" name="Group 6">
            <a:extLst>
              <a:ext uri="{FF2B5EF4-FFF2-40B4-BE49-F238E27FC236}">
                <a16:creationId xmlns:a16="http://schemas.microsoft.com/office/drawing/2014/main" id="{C1C637DE-EB05-35FE-E9BD-9C6CD3236C91}"/>
              </a:ext>
            </a:extLst>
          </p:cNvPr>
          <p:cNvGrpSpPr/>
          <p:nvPr/>
        </p:nvGrpSpPr>
        <p:grpSpPr>
          <a:xfrm>
            <a:off x="258573" y="1792303"/>
            <a:ext cx="6881114" cy="5867400"/>
            <a:chOff x="258573" y="1257300"/>
            <a:chExt cx="6881114" cy="5867400"/>
          </a:xfrm>
        </p:grpSpPr>
        <p:sp>
          <p:nvSpPr>
            <p:cNvPr id="4" name="Freeform 14">
              <a:extLst>
                <a:ext uri="{FF2B5EF4-FFF2-40B4-BE49-F238E27FC236}">
                  <a16:creationId xmlns:a16="http://schemas.microsoft.com/office/drawing/2014/main" id="{E7B7D4BE-C92D-E812-5DE4-C9BB05457504}"/>
                </a:ext>
              </a:extLst>
            </p:cNvPr>
            <p:cNvSpPr/>
            <p:nvPr/>
          </p:nvSpPr>
          <p:spPr>
            <a:xfrm>
              <a:off x="258573" y="1257300"/>
              <a:ext cx="6881114" cy="586740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dirty="0"/>
            </a:p>
          </p:txBody>
        </p:sp>
        <p:sp>
          <p:nvSpPr>
            <p:cNvPr id="6" name="TextBox 5">
              <a:extLst>
                <a:ext uri="{FF2B5EF4-FFF2-40B4-BE49-F238E27FC236}">
                  <a16:creationId xmlns:a16="http://schemas.microsoft.com/office/drawing/2014/main" id="{F0F96E13-469D-9191-EB48-5C538C128CD5}"/>
                </a:ext>
              </a:extLst>
            </p:cNvPr>
            <p:cNvSpPr txBox="1"/>
            <p:nvPr/>
          </p:nvSpPr>
          <p:spPr>
            <a:xfrm>
              <a:off x="510287" y="1621536"/>
              <a:ext cx="6629400" cy="4801314"/>
            </a:xfrm>
            <a:prstGeom prst="rect">
              <a:avLst/>
            </a:prstGeom>
            <a:noFill/>
          </p:spPr>
          <p:txBody>
            <a:bodyPr wrap="square">
              <a:spAutoFit/>
            </a:bodyPr>
            <a:lstStyle/>
            <a:p>
              <a:r>
                <a:rPr lang="en-GB" b="0" i="0" dirty="0">
                  <a:solidFill>
                    <a:srgbClr val="000000"/>
                  </a:solidFill>
                  <a:effectLst/>
                  <a:latin typeface="DM Sans" pitchFamily="2" charset="77"/>
                </a:rPr>
                <a:t>Every histogram shows a distribution that is heavily skewed to the right, with a long tail that extends to higher values and the majority of values clustered close to zero. Each plot's peak frequency usually falls between 2500 and 3000 counts in the lowest bin, indicating that the majority of samples show comparatively little acoustic activity or signal strength. </a:t>
              </a:r>
            </a:p>
            <a:p>
              <a:endParaRPr lang="en-GB" b="0" i="0" dirty="0">
                <a:solidFill>
                  <a:srgbClr val="000000"/>
                </a:solidFill>
                <a:effectLst/>
                <a:latin typeface="DM Sans" pitchFamily="2" charset="77"/>
              </a:endParaRPr>
            </a:p>
            <a:p>
              <a:endParaRPr lang="en-GB" dirty="0">
                <a:solidFill>
                  <a:srgbClr val="000000"/>
                </a:solidFill>
                <a:latin typeface="DM Sans" pitchFamily="2" charset="77"/>
              </a:endParaRPr>
            </a:p>
            <a:p>
              <a:r>
                <a:rPr lang="en-GB" b="0" i="0" dirty="0">
                  <a:solidFill>
                    <a:srgbClr val="000000"/>
                  </a:solidFill>
                  <a:effectLst/>
                  <a:latin typeface="DM Sans" pitchFamily="2" charset="77"/>
                </a:rPr>
                <a:t>Instead of being a random variation, the shape consistency across all histograms suggests that this is a distinctive pattern of the sensing device or the thing being seen. This kind of distribution is common in acoustic sensing applications, where a large number of low-magnitude readings are produced by background noise or normal conditions, while greater magnitude values are produced by less frequent occurrences or signals of interest.</a:t>
              </a:r>
              <a:endParaRPr lang="en-GB" dirty="0">
                <a:solidFill>
                  <a:srgbClr val="000000"/>
                </a:solidFill>
                <a:latin typeface="DM Sans" pitchFamily="2" charset="77"/>
              </a:endParaRPr>
            </a:p>
          </p:txBody>
        </p:sp>
      </p:grpSp>
    </p:spTree>
    <p:extLst>
      <p:ext uri="{BB962C8B-B14F-4D97-AF65-F5344CB8AC3E}">
        <p14:creationId xmlns:p14="http://schemas.microsoft.com/office/powerpoint/2010/main" val="1396781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screen&#10;&#10;Description automatically generated">
            <a:extLst>
              <a:ext uri="{FF2B5EF4-FFF2-40B4-BE49-F238E27FC236}">
                <a16:creationId xmlns:a16="http://schemas.microsoft.com/office/drawing/2014/main" id="{E18D6BB1-782E-C896-2E74-4B6963EAA0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79" y="190500"/>
            <a:ext cx="10820400" cy="9492314"/>
          </a:xfrm>
          <a:prstGeom prst="rect">
            <a:avLst/>
          </a:prstGeom>
        </p:spPr>
      </p:pic>
      <p:grpSp>
        <p:nvGrpSpPr>
          <p:cNvPr id="4" name="Group 3">
            <a:extLst>
              <a:ext uri="{FF2B5EF4-FFF2-40B4-BE49-F238E27FC236}">
                <a16:creationId xmlns:a16="http://schemas.microsoft.com/office/drawing/2014/main" id="{7BB61E31-A02B-14C7-E646-A8A0EE9667BB}"/>
              </a:ext>
            </a:extLst>
          </p:cNvPr>
          <p:cNvGrpSpPr/>
          <p:nvPr/>
        </p:nvGrpSpPr>
        <p:grpSpPr>
          <a:xfrm>
            <a:off x="11125200" y="1790700"/>
            <a:ext cx="6881114" cy="5867400"/>
            <a:chOff x="258573" y="1257300"/>
            <a:chExt cx="6881114" cy="5867400"/>
          </a:xfrm>
        </p:grpSpPr>
        <p:sp>
          <p:nvSpPr>
            <p:cNvPr id="5" name="Freeform 14">
              <a:extLst>
                <a:ext uri="{FF2B5EF4-FFF2-40B4-BE49-F238E27FC236}">
                  <a16:creationId xmlns:a16="http://schemas.microsoft.com/office/drawing/2014/main" id="{46B24D6D-F9D0-1FCB-866B-9C2B0F4FB357}"/>
                </a:ext>
              </a:extLst>
            </p:cNvPr>
            <p:cNvSpPr/>
            <p:nvPr/>
          </p:nvSpPr>
          <p:spPr>
            <a:xfrm>
              <a:off x="258573" y="1257300"/>
              <a:ext cx="6881114" cy="586740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dirty="0"/>
            </a:p>
          </p:txBody>
        </p:sp>
        <p:sp>
          <p:nvSpPr>
            <p:cNvPr id="6" name="TextBox 5">
              <a:extLst>
                <a:ext uri="{FF2B5EF4-FFF2-40B4-BE49-F238E27FC236}">
                  <a16:creationId xmlns:a16="http://schemas.microsoft.com/office/drawing/2014/main" id="{057CF0D8-6825-15D7-495E-F4A9FA92A4DC}"/>
                </a:ext>
              </a:extLst>
            </p:cNvPr>
            <p:cNvSpPr txBox="1"/>
            <p:nvPr/>
          </p:nvSpPr>
          <p:spPr>
            <a:xfrm>
              <a:off x="510287" y="1621536"/>
              <a:ext cx="6629400" cy="3416320"/>
            </a:xfrm>
            <a:prstGeom prst="rect">
              <a:avLst/>
            </a:prstGeom>
            <a:noFill/>
          </p:spPr>
          <p:txBody>
            <a:bodyPr wrap="square">
              <a:spAutoFit/>
            </a:bodyPr>
            <a:lstStyle/>
            <a:p>
              <a:r>
                <a:rPr lang="en-GB" b="0" i="0" dirty="0">
                  <a:solidFill>
                    <a:srgbClr val="000000"/>
                  </a:solidFill>
                  <a:effectLst/>
                  <a:latin typeface="DM Sans" pitchFamily="2" charset="77"/>
                </a:rPr>
                <a:t>Significant activity is observed at depths of 3400–4000 meters, with a distinct banding pattern that displays recurring rises in values. Conversely, there is minimal fluctuation and persistently low levels at the higher depths (0–2500 meters). Particularly in the 3400–4000 metre range, the x-axis progression shows a cyclical pattern in the active regions, indicating frequent fluctuations in the observations or recurrent </a:t>
              </a:r>
              <a:r>
                <a:rPr lang="en-GB" b="0" i="0" dirty="0" err="1">
                  <a:solidFill>
                    <a:srgbClr val="000000"/>
                  </a:solidFill>
                  <a:effectLst/>
                  <a:latin typeface="DM Sans" pitchFamily="2" charset="77"/>
                </a:rPr>
                <a:t>events.The</a:t>
              </a:r>
              <a:r>
                <a:rPr lang="en-GB" b="0" i="0" dirty="0">
                  <a:solidFill>
                    <a:srgbClr val="000000"/>
                  </a:solidFill>
                  <a:effectLst/>
                  <a:latin typeface="DM Sans" pitchFamily="2" charset="77"/>
                </a:rPr>
                <a:t> majority of high-intensity regions only extend into the blue-green range (about 40–60), with peak intensities being comparatively uncommon and localised, according to the colour scale, which goes from 0 (purple) to about 80–100 (yellow).</a:t>
              </a:r>
              <a:endParaRPr lang="en-GB" dirty="0">
                <a:solidFill>
                  <a:srgbClr val="000000"/>
                </a:solidFill>
                <a:latin typeface="DM Sans" pitchFamily="2" charset="77"/>
              </a:endParaRPr>
            </a:p>
          </p:txBody>
        </p:sp>
      </p:grpSp>
    </p:spTree>
    <p:extLst>
      <p:ext uri="{BB962C8B-B14F-4D97-AF65-F5344CB8AC3E}">
        <p14:creationId xmlns:p14="http://schemas.microsoft.com/office/powerpoint/2010/main" val="16288679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aph of a number of numbers&#10;&#10;Description automatically generated with medium confidence">
            <a:extLst>
              <a:ext uri="{FF2B5EF4-FFF2-40B4-BE49-F238E27FC236}">
                <a16:creationId xmlns:a16="http://schemas.microsoft.com/office/drawing/2014/main" id="{31D6DE03-5396-369C-9D92-95E5216BB7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495300"/>
            <a:ext cx="15643286" cy="5219700"/>
          </a:xfrm>
          <a:prstGeom prst="rect">
            <a:avLst/>
          </a:prstGeom>
        </p:spPr>
      </p:pic>
      <p:grpSp>
        <p:nvGrpSpPr>
          <p:cNvPr id="4" name="Group 3">
            <a:extLst>
              <a:ext uri="{FF2B5EF4-FFF2-40B4-BE49-F238E27FC236}">
                <a16:creationId xmlns:a16="http://schemas.microsoft.com/office/drawing/2014/main" id="{4BB818F4-622C-B11E-1735-DEF225D7194D}"/>
              </a:ext>
            </a:extLst>
          </p:cNvPr>
          <p:cNvGrpSpPr/>
          <p:nvPr/>
        </p:nvGrpSpPr>
        <p:grpSpPr>
          <a:xfrm>
            <a:off x="609600" y="5878193"/>
            <a:ext cx="16866727" cy="3390900"/>
            <a:chOff x="258573" y="1481690"/>
            <a:chExt cx="6709787" cy="4662488"/>
          </a:xfrm>
        </p:grpSpPr>
        <p:sp>
          <p:nvSpPr>
            <p:cNvPr id="5" name="Freeform 14">
              <a:extLst>
                <a:ext uri="{FF2B5EF4-FFF2-40B4-BE49-F238E27FC236}">
                  <a16:creationId xmlns:a16="http://schemas.microsoft.com/office/drawing/2014/main" id="{0DD2EAEC-DB45-9A48-81FF-38B5AB710820}"/>
                </a:ext>
              </a:extLst>
            </p:cNvPr>
            <p:cNvSpPr/>
            <p:nvPr/>
          </p:nvSpPr>
          <p:spPr>
            <a:xfrm>
              <a:off x="258573" y="1481690"/>
              <a:ext cx="6709787" cy="4662488"/>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dirty="0"/>
            </a:p>
          </p:txBody>
        </p:sp>
        <p:sp>
          <p:nvSpPr>
            <p:cNvPr id="6" name="TextBox 5">
              <a:extLst>
                <a:ext uri="{FF2B5EF4-FFF2-40B4-BE49-F238E27FC236}">
                  <a16:creationId xmlns:a16="http://schemas.microsoft.com/office/drawing/2014/main" id="{23FBF9FC-2B02-71C2-5026-FB913B1AEBA2}"/>
                </a:ext>
              </a:extLst>
            </p:cNvPr>
            <p:cNvSpPr txBox="1"/>
            <p:nvPr/>
          </p:nvSpPr>
          <p:spPr>
            <a:xfrm>
              <a:off x="338960" y="2195912"/>
              <a:ext cx="6629400" cy="3935693"/>
            </a:xfrm>
            <a:prstGeom prst="rect">
              <a:avLst/>
            </a:prstGeom>
            <a:noFill/>
          </p:spPr>
          <p:txBody>
            <a:bodyPr wrap="square">
              <a:spAutoFit/>
            </a:bodyPr>
            <a:lstStyle/>
            <a:p>
              <a:r>
                <a:rPr lang="en-GB" b="0" i="0" dirty="0">
                  <a:solidFill>
                    <a:srgbClr val="000000"/>
                  </a:solidFill>
                  <a:effectLst/>
                  <a:latin typeface="Helvetica Neue" panose="02000503000000020004" pitchFamily="2" charset="0"/>
                </a:rPr>
                <a:t> </a:t>
              </a:r>
              <a:r>
                <a:rPr lang="en-GB" b="0" i="0" dirty="0">
                  <a:solidFill>
                    <a:srgbClr val="000000"/>
                  </a:solidFill>
                  <a:effectLst/>
                  <a:latin typeface="DM Sans" pitchFamily="2" charset="77"/>
                </a:rPr>
                <a:t>I aimed to create a robust framework for detecting lines in </a:t>
              </a:r>
              <a:r>
                <a:rPr lang="en-GB" b="1" i="0" dirty="0">
                  <a:solidFill>
                    <a:srgbClr val="000000"/>
                  </a:solidFill>
                  <a:effectLst/>
                  <a:latin typeface="DM Sans" pitchFamily="2" charset="77"/>
                </a:rPr>
                <a:t>Distributed Acoustic Sensing (DAS)</a:t>
              </a:r>
              <a:r>
                <a:rPr lang="en-GB" b="0" i="0" dirty="0">
                  <a:solidFill>
                    <a:srgbClr val="000000"/>
                  </a:solidFill>
                  <a:effectLst/>
                  <a:latin typeface="DM Sans" pitchFamily="2" charset="77"/>
                </a:rPr>
                <a:t> data through two primary methods: </a:t>
              </a:r>
              <a:r>
                <a:rPr lang="en-GB" b="0" i="1" dirty="0">
                  <a:solidFill>
                    <a:srgbClr val="000000"/>
                  </a:solidFill>
                  <a:effectLst/>
                  <a:latin typeface="DM Sans" pitchFamily="2" charset="77"/>
                </a:rPr>
                <a:t>Hough Transform detection</a:t>
              </a:r>
              <a:r>
                <a:rPr lang="en-GB" b="0" i="0" dirty="0">
                  <a:solidFill>
                    <a:srgbClr val="000000"/>
                  </a:solidFill>
                  <a:effectLst/>
                  <a:latin typeface="DM Sans" pitchFamily="2" charset="77"/>
                </a:rPr>
                <a:t> and </a:t>
              </a:r>
              <a:r>
                <a:rPr lang="en-GB" b="0" i="1" dirty="0">
                  <a:solidFill>
                    <a:srgbClr val="000000"/>
                  </a:solidFill>
                  <a:effectLst/>
                  <a:latin typeface="DM Sans" pitchFamily="2" charset="77"/>
                </a:rPr>
                <a:t>gradient-based detection</a:t>
              </a:r>
              <a:r>
                <a:rPr lang="en-GB" b="0" i="0" dirty="0">
                  <a:solidFill>
                    <a:srgbClr val="000000"/>
                  </a:solidFill>
                  <a:effectLst/>
                  <a:latin typeface="DM Sans" pitchFamily="2" charset="77"/>
                </a:rPr>
                <a:t>. The goal was to preprocess the data by standardizing it and applying a median filter to reduce noise, thus enhancing the clarity of the detected features. While the initial results showed some promise, the line detection was not as effective as anticipated.</a:t>
              </a:r>
            </a:p>
            <a:p>
              <a:r>
                <a:rPr lang="en-GB" b="0" i="0" dirty="0">
                  <a:solidFill>
                    <a:srgbClr val="000000"/>
                  </a:solidFill>
                  <a:effectLst/>
                  <a:latin typeface="DM Sans" pitchFamily="2" charset="77"/>
                </a:rPr>
                <a:t>For instance, the Hough Transform struggled to accurately identify distinct lines due to the presence of noise and variations in the data, leading to many false positives or undetected lines. Similarly, the gradient-based method failed to capture the subtle features in the dataset, resulting in incomplete or fragmented line segments. Despite these challenges, the exploration of different techniques highlighted areas for improvement, such as optimizing the parameters for edge detection and refining the algorithm for better noise reduction, ultimately guiding the next steps in enhancing the line detection process.</a:t>
              </a:r>
            </a:p>
            <a:p>
              <a:endParaRPr lang="en-GB" b="0" i="0" dirty="0">
                <a:solidFill>
                  <a:srgbClr val="000000"/>
                </a:solidFill>
                <a:effectLst/>
                <a:latin typeface="DM Sans" pitchFamily="2" charset="77"/>
              </a:endParaRPr>
            </a:p>
            <a:p>
              <a:endParaRPr lang="en-GB" dirty="0">
                <a:solidFill>
                  <a:srgbClr val="000000"/>
                </a:solidFill>
                <a:latin typeface="DM Sans" pitchFamily="2" charset="77"/>
              </a:endParaRPr>
            </a:p>
          </p:txBody>
        </p:sp>
      </p:grpSp>
    </p:spTree>
    <p:extLst>
      <p:ext uri="{BB962C8B-B14F-4D97-AF65-F5344CB8AC3E}">
        <p14:creationId xmlns:p14="http://schemas.microsoft.com/office/powerpoint/2010/main" val="930963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4724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257863">
            <a:off x="-571305" y="6150994"/>
            <a:ext cx="21273218" cy="9128145"/>
          </a:xfrm>
          <a:custGeom>
            <a:avLst/>
            <a:gdLst/>
            <a:ahLst/>
            <a:cxnLst/>
            <a:rect l="l" t="t" r="r" b="b"/>
            <a:pathLst>
              <a:path w="21273218" h="9128145">
                <a:moveTo>
                  <a:pt x="0" y="0"/>
                </a:moveTo>
                <a:lnTo>
                  <a:pt x="21273219" y="0"/>
                </a:lnTo>
                <a:lnTo>
                  <a:pt x="21273219" y="9128145"/>
                </a:lnTo>
                <a:lnTo>
                  <a:pt x="0" y="91281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Freeform 12"/>
          <p:cNvSpPr/>
          <p:nvPr/>
        </p:nvSpPr>
        <p:spPr>
          <a:xfrm>
            <a:off x="2232551" y="5125717"/>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txBody>
          <a:bodyPr/>
          <a:lstStyle/>
          <a:p>
            <a:endParaRPr lang="en-US"/>
          </a:p>
        </p:txBody>
      </p:sp>
      <p:grpSp>
        <p:nvGrpSpPr>
          <p:cNvPr id="13" name="Group 13"/>
          <p:cNvGrpSpPr/>
          <p:nvPr/>
        </p:nvGrpSpPr>
        <p:grpSpPr>
          <a:xfrm>
            <a:off x="2247394" y="1038242"/>
            <a:ext cx="4405880" cy="8871661"/>
            <a:chOff x="0" y="0"/>
            <a:chExt cx="1279723" cy="1271725"/>
          </a:xfrm>
        </p:grpSpPr>
        <p:sp>
          <p:nvSpPr>
            <p:cNvPr id="14" name="Freeform 14"/>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txBody>
            <a:bodyPr/>
            <a:lstStyle/>
            <a:p>
              <a:endParaRPr lang="en-US"/>
            </a:p>
          </p:txBody>
        </p:sp>
        <p:sp>
          <p:nvSpPr>
            <p:cNvPr id="15" name="TextBox 15"/>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16" name="Group 16"/>
          <p:cNvGrpSpPr/>
          <p:nvPr/>
        </p:nvGrpSpPr>
        <p:grpSpPr>
          <a:xfrm>
            <a:off x="3279399" y="13659"/>
            <a:ext cx="2049168" cy="204916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en-US"/>
            </a:p>
          </p:txBody>
        </p:sp>
        <p:sp>
          <p:nvSpPr>
            <p:cNvPr id="18" name="TextBox 18"/>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25" name="Freeform 25"/>
          <p:cNvSpPr/>
          <p:nvPr/>
        </p:nvSpPr>
        <p:spPr>
          <a:xfrm>
            <a:off x="3690711" y="377096"/>
            <a:ext cx="1211702" cy="1322294"/>
          </a:xfrm>
          <a:custGeom>
            <a:avLst/>
            <a:gdLst/>
            <a:ahLst/>
            <a:cxnLst/>
            <a:rect l="l" t="t" r="r" b="b"/>
            <a:pathLst>
              <a:path w="1211702" h="1322294">
                <a:moveTo>
                  <a:pt x="0" y="0"/>
                </a:moveTo>
                <a:lnTo>
                  <a:pt x="1211702" y="0"/>
                </a:lnTo>
                <a:lnTo>
                  <a:pt x="1211702" y="1322294"/>
                </a:lnTo>
                <a:lnTo>
                  <a:pt x="0" y="13222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29" name="TextBox 29"/>
          <p:cNvSpPr txBox="1"/>
          <p:nvPr/>
        </p:nvSpPr>
        <p:spPr>
          <a:xfrm>
            <a:off x="2543539" y="1875499"/>
            <a:ext cx="3542623" cy="7372788"/>
          </a:xfrm>
          <a:prstGeom prst="rect">
            <a:avLst/>
          </a:prstGeom>
        </p:spPr>
        <p:txBody>
          <a:bodyPr lIns="0" tIns="0" rIns="0" bIns="0" rtlCol="0" anchor="t">
            <a:spAutoFit/>
          </a:bodyPr>
          <a:lstStyle/>
          <a:p>
            <a:pPr algn="ctr">
              <a:lnSpc>
                <a:spcPts val="2377"/>
              </a:lnSpc>
            </a:pPr>
            <a:r>
              <a:rPr lang="en-US" sz="1722" spc="168" dirty="0">
                <a:solidFill>
                  <a:srgbClr val="FFFBFB"/>
                </a:solidFill>
                <a:latin typeface="DM Sans"/>
                <a:ea typeface="DM Sans"/>
                <a:cs typeface="DM Sans"/>
                <a:sym typeface="DM Sans"/>
              </a:rPr>
              <a:t>When lines are detected using the Hough Transform, several key properties are revealed. The angle of the line indicates its orientation, whether it is more vertical, horizontal, or diagonal, measured in radians relative to the horizontal axis. The distance represents the shortest path from the origin (usually the top-left corner of the data matrix) to the line, giving a clear indication of where the line is positioned. The strength reflects how prominent the line is in the Hough space, indicating how well-defined and distinct the line is compared to others. Stronger lines signify more pronounced linear structures in the data.</a:t>
            </a:r>
          </a:p>
        </p:txBody>
      </p:sp>
      <p:sp>
        <p:nvSpPr>
          <p:cNvPr id="4" name="Freeform 4"/>
          <p:cNvSpPr/>
          <p:nvPr/>
        </p:nvSpPr>
        <p:spPr>
          <a:xfrm>
            <a:off x="11616439" y="5173743"/>
            <a:ext cx="4128022" cy="437161"/>
          </a:xfrm>
          <a:custGeom>
            <a:avLst/>
            <a:gdLst/>
            <a:ahLst/>
            <a:cxnLst/>
            <a:rect l="l" t="t" r="r" b="b"/>
            <a:pathLst>
              <a:path w="4128022" h="437161">
                <a:moveTo>
                  <a:pt x="0" y="0"/>
                </a:moveTo>
                <a:lnTo>
                  <a:pt x="4128022" y="0"/>
                </a:lnTo>
                <a:lnTo>
                  <a:pt x="4128022" y="437161"/>
                </a:lnTo>
                <a:lnTo>
                  <a:pt x="0" y="437161"/>
                </a:lnTo>
                <a:lnTo>
                  <a:pt x="0" y="0"/>
                </a:lnTo>
                <a:close/>
              </a:path>
            </a:pathLst>
          </a:custGeom>
          <a:blipFill>
            <a:blip r:embed="rId5"/>
            <a:stretch>
              <a:fillRect t="-86495"/>
            </a:stretch>
          </a:blipFill>
        </p:spPr>
        <p:txBody>
          <a:bodyPr/>
          <a:lstStyle/>
          <a:p>
            <a:endParaRPr lang="en-US"/>
          </a:p>
        </p:txBody>
      </p:sp>
      <p:grpSp>
        <p:nvGrpSpPr>
          <p:cNvPr id="5" name="Group 5"/>
          <p:cNvGrpSpPr/>
          <p:nvPr/>
        </p:nvGrpSpPr>
        <p:grpSpPr>
          <a:xfrm>
            <a:off x="11631282" y="1086270"/>
            <a:ext cx="4424167" cy="8823633"/>
            <a:chOff x="0" y="0"/>
            <a:chExt cx="1279723" cy="1271725"/>
          </a:xfrm>
        </p:grpSpPr>
        <p:sp>
          <p:nvSpPr>
            <p:cNvPr id="6" name="Freeform 6"/>
            <p:cNvSpPr/>
            <p:nvPr/>
          </p:nvSpPr>
          <p:spPr>
            <a:xfrm>
              <a:off x="0" y="0"/>
              <a:ext cx="1279723" cy="1271725"/>
            </a:xfrm>
            <a:custGeom>
              <a:avLst/>
              <a:gdLst/>
              <a:ahLst/>
              <a:cxnLst/>
              <a:rect l="l" t="t" r="r" b="b"/>
              <a:pathLst>
                <a:path w="1279723" h="1271725">
                  <a:moveTo>
                    <a:pt x="0" y="0"/>
                  </a:moveTo>
                  <a:lnTo>
                    <a:pt x="1279723" y="0"/>
                  </a:lnTo>
                  <a:lnTo>
                    <a:pt x="1279723" y="1271725"/>
                  </a:lnTo>
                  <a:lnTo>
                    <a:pt x="0" y="1271725"/>
                  </a:lnTo>
                  <a:close/>
                </a:path>
              </a:pathLst>
            </a:custGeom>
            <a:solidFill>
              <a:srgbClr val="1A1A1A"/>
            </a:solidFill>
          </p:spPr>
          <p:txBody>
            <a:bodyPr/>
            <a:lstStyle/>
            <a:p>
              <a:endParaRPr lang="en-US"/>
            </a:p>
          </p:txBody>
        </p:sp>
        <p:sp>
          <p:nvSpPr>
            <p:cNvPr id="7" name="TextBox 7"/>
            <p:cNvSpPr txBox="1"/>
            <p:nvPr/>
          </p:nvSpPr>
          <p:spPr>
            <a:xfrm>
              <a:off x="0" y="-57150"/>
              <a:ext cx="1279723" cy="1328875"/>
            </a:xfrm>
            <a:prstGeom prst="rect">
              <a:avLst/>
            </a:prstGeom>
          </p:spPr>
          <p:txBody>
            <a:bodyPr lIns="50800" tIns="50800" rIns="50800" bIns="50800" rtlCol="0" anchor="ctr"/>
            <a:lstStyle/>
            <a:p>
              <a:pPr marL="0" lvl="0" indent="0" algn="ctr">
                <a:lnSpc>
                  <a:spcPts val="4114"/>
                </a:lnSpc>
                <a:spcBef>
                  <a:spcPct val="0"/>
                </a:spcBef>
              </a:pPr>
              <a:endParaRPr/>
            </a:p>
          </p:txBody>
        </p:sp>
      </p:grpSp>
      <p:grpSp>
        <p:nvGrpSpPr>
          <p:cNvPr id="22" name="Group 22"/>
          <p:cNvGrpSpPr/>
          <p:nvPr/>
        </p:nvGrpSpPr>
        <p:grpSpPr>
          <a:xfrm>
            <a:off x="12664638" y="61686"/>
            <a:ext cx="2049168" cy="2049168"/>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A1A1A"/>
            </a:solidFill>
          </p:spPr>
          <p:txBody>
            <a:bodyPr/>
            <a:lstStyle/>
            <a:p>
              <a:endParaRPr lang="en-US"/>
            </a:p>
          </p:txBody>
        </p:sp>
        <p:sp>
          <p:nvSpPr>
            <p:cNvPr id="24" name="TextBox 24"/>
            <p:cNvSpPr txBox="1"/>
            <p:nvPr/>
          </p:nvSpPr>
          <p:spPr>
            <a:xfrm>
              <a:off x="76200" y="19050"/>
              <a:ext cx="660400" cy="717550"/>
            </a:xfrm>
            <a:prstGeom prst="rect">
              <a:avLst/>
            </a:prstGeom>
          </p:spPr>
          <p:txBody>
            <a:bodyPr lIns="50800" tIns="50800" rIns="50800" bIns="50800" rtlCol="0" anchor="ctr"/>
            <a:lstStyle/>
            <a:p>
              <a:pPr marL="0" lvl="0" indent="0" algn="ctr">
                <a:lnSpc>
                  <a:spcPts val="4114"/>
                </a:lnSpc>
                <a:spcBef>
                  <a:spcPct val="0"/>
                </a:spcBef>
              </a:pPr>
              <a:endParaRPr/>
            </a:p>
          </p:txBody>
        </p:sp>
      </p:grpSp>
      <p:sp>
        <p:nvSpPr>
          <p:cNvPr id="27" name="Freeform 27"/>
          <p:cNvSpPr/>
          <p:nvPr/>
        </p:nvSpPr>
        <p:spPr>
          <a:xfrm>
            <a:off x="13003914" y="394346"/>
            <a:ext cx="1353071" cy="1353071"/>
          </a:xfrm>
          <a:custGeom>
            <a:avLst/>
            <a:gdLst/>
            <a:ahLst/>
            <a:cxnLst/>
            <a:rect l="l" t="t" r="r" b="b"/>
            <a:pathLst>
              <a:path w="1353071" h="1353071">
                <a:moveTo>
                  <a:pt x="0" y="0"/>
                </a:moveTo>
                <a:lnTo>
                  <a:pt x="1353071" y="0"/>
                </a:lnTo>
                <a:lnTo>
                  <a:pt x="1353071" y="1353071"/>
                </a:lnTo>
                <a:lnTo>
                  <a:pt x="0" y="135307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31" name="TextBox 31"/>
          <p:cNvSpPr txBox="1"/>
          <p:nvPr/>
        </p:nvSpPr>
        <p:spPr>
          <a:xfrm>
            <a:off x="12072053" y="2032050"/>
            <a:ext cx="3542623" cy="7680564"/>
          </a:xfrm>
          <a:prstGeom prst="rect">
            <a:avLst/>
          </a:prstGeom>
        </p:spPr>
        <p:txBody>
          <a:bodyPr wrap="square" lIns="0" tIns="0" rIns="0" bIns="0" rtlCol="0" anchor="t">
            <a:spAutoFit/>
          </a:bodyPr>
          <a:lstStyle/>
          <a:p>
            <a:pPr algn="ctr">
              <a:lnSpc>
                <a:spcPts val="2377"/>
              </a:lnSpc>
            </a:pPr>
            <a:r>
              <a:rPr lang="en-US" sz="1722" spc="168" dirty="0">
                <a:solidFill>
                  <a:srgbClr val="FFFBFB"/>
                </a:solidFill>
                <a:latin typeface="DM Sans"/>
                <a:ea typeface="DM Sans"/>
                <a:cs typeface="DM Sans"/>
                <a:sym typeface="DM Sans"/>
              </a:rPr>
              <a:t>In contrast, the gradient-based method detects line segments using localized changes in the data's gradients. Here, the start point and end point define the spatial extent of the detected line, outlining the specific area where changes occur. The strength of a line in this context is based on the gradient magnitude, with larger values corresponding to more significant variations in the data. Additionally, the direction of the line provides insight into the average orientation of the detected changes, showing the direction of the most significant variations. This method is particularly sensitive to localized variations and can capture fine-scale structures.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1447800" y="4000500"/>
            <a:ext cx="8097687" cy="1533368"/>
          </a:xfrm>
          <a:prstGeom prst="rect">
            <a:avLst/>
          </a:prstGeom>
        </p:spPr>
        <p:txBody>
          <a:bodyPr lIns="0" tIns="0" rIns="0" bIns="0" rtlCol="0" anchor="t">
            <a:spAutoFit/>
          </a:bodyPr>
          <a:lstStyle/>
          <a:p>
            <a:pPr marL="0" lvl="0" indent="0" algn="l">
              <a:lnSpc>
                <a:spcPts val="13015"/>
              </a:lnSpc>
              <a:spcBef>
                <a:spcPct val="0"/>
              </a:spcBef>
            </a:pPr>
            <a:r>
              <a:rPr lang="en-US" sz="9431" b="1" spc="924" dirty="0">
                <a:solidFill>
                  <a:srgbClr val="231F20"/>
                </a:solidFill>
                <a:latin typeface="Oswald Bold"/>
                <a:ea typeface="Oswald Bold"/>
                <a:cs typeface="Oswald Bold"/>
                <a:sym typeface="Oswald Bold"/>
              </a:rPr>
              <a:t>Thank you!</a:t>
            </a:r>
          </a:p>
        </p:txBody>
      </p:sp>
      <p:sp>
        <p:nvSpPr>
          <p:cNvPr id="8" name="Freeform 8"/>
          <p:cNvSpPr/>
          <p:nvPr/>
        </p:nvSpPr>
        <p:spPr>
          <a:xfrm flipH="1">
            <a:off x="-4254153" y="7476061"/>
            <a:ext cx="11881594" cy="3564478"/>
          </a:xfrm>
          <a:custGeom>
            <a:avLst/>
            <a:gdLst/>
            <a:ahLst/>
            <a:cxnLst/>
            <a:rect l="l" t="t" r="r" b="b"/>
            <a:pathLst>
              <a:path w="11881594" h="3564478">
                <a:moveTo>
                  <a:pt x="11881594" y="0"/>
                </a:moveTo>
                <a:lnTo>
                  <a:pt x="0" y="0"/>
                </a:lnTo>
                <a:lnTo>
                  <a:pt x="0" y="3564478"/>
                </a:lnTo>
                <a:lnTo>
                  <a:pt x="11881594" y="3564478"/>
                </a:lnTo>
                <a:lnTo>
                  <a:pt x="11881594"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5019320" y="2901697"/>
            <a:ext cx="1400485" cy="6493178"/>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txBody>
            <a:bodyPr/>
            <a:lstStyle/>
            <a:p>
              <a:endParaRPr lang="en-US"/>
            </a:p>
          </p:txBody>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b="1" spc="978">
                <a:solidFill>
                  <a:srgbClr val="231F20"/>
                </a:solidFill>
                <a:latin typeface="Oswald Bold"/>
                <a:ea typeface="Oswald Bold"/>
                <a:cs typeface="Oswald Bold"/>
                <a:sym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b="1" i="1" dirty="0">
                <a:solidFill>
                  <a:srgbClr val="363636"/>
                </a:solidFill>
                <a:latin typeface="Oswald Bold"/>
                <a:ea typeface="Oswald Bold"/>
                <a:cs typeface="Oswald Bold"/>
                <a:sym typeface="Oswald Bold"/>
              </a:rPr>
              <a:t>01</a:t>
            </a:r>
          </a:p>
        </p:txBody>
      </p:sp>
      <p:sp>
        <p:nvSpPr>
          <p:cNvPr id="9" name="TextBox 9"/>
          <p:cNvSpPr txBox="1"/>
          <p:nvPr/>
        </p:nvSpPr>
        <p:spPr>
          <a:xfrm>
            <a:off x="5169571" y="5308859"/>
            <a:ext cx="937219" cy="657225"/>
          </a:xfrm>
          <a:prstGeom prst="rect">
            <a:avLst/>
          </a:prstGeom>
        </p:spPr>
        <p:txBody>
          <a:bodyPr lIns="0" tIns="0" rIns="0" bIns="0" rtlCol="0" anchor="t">
            <a:spAutoFit/>
          </a:bodyPr>
          <a:lstStyle/>
          <a:p>
            <a:pPr algn="ctr">
              <a:lnSpc>
                <a:spcPts val="5126"/>
              </a:lnSpc>
            </a:pPr>
            <a:r>
              <a:rPr lang="en-US" sz="4271" b="1" i="1" dirty="0">
                <a:solidFill>
                  <a:srgbClr val="363636"/>
                </a:solidFill>
                <a:latin typeface="Oswald Bold"/>
                <a:ea typeface="Oswald Bold"/>
                <a:cs typeface="Oswald Bold"/>
                <a:sym typeface="Oswald Bold"/>
              </a:rPr>
              <a:t>02</a:t>
            </a:r>
          </a:p>
        </p:txBody>
      </p:sp>
      <p:sp>
        <p:nvSpPr>
          <p:cNvPr id="10" name="TextBox 10"/>
          <p:cNvSpPr txBox="1"/>
          <p:nvPr/>
        </p:nvSpPr>
        <p:spPr>
          <a:xfrm>
            <a:off x="5154655" y="7738451"/>
            <a:ext cx="937219" cy="657225"/>
          </a:xfrm>
          <a:prstGeom prst="rect">
            <a:avLst/>
          </a:prstGeom>
        </p:spPr>
        <p:txBody>
          <a:bodyPr lIns="0" tIns="0" rIns="0" bIns="0" rtlCol="0" anchor="t">
            <a:spAutoFit/>
          </a:bodyPr>
          <a:lstStyle/>
          <a:p>
            <a:pPr algn="ctr">
              <a:lnSpc>
                <a:spcPts val="5126"/>
              </a:lnSpc>
            </a:pPr>
            <a:r>
              <a:rPr lang="en-US" sz="4271" b="1" i="1" dirty="0">
                <a:solidFill>
                  <a:srgbClr val="363636"/>
                </a:solidFill>
                <a:latin typeface="Oswald Bold"/>
                <a:ea typeface="Oswald Bold"/>
                <a:cs typeface="Oswald Bold"/>
                <a:sym typeface="Oswald Bold"/>
              </a:rPr>
              <a:t>03</a:t>
            </a:r>
          </a:p>
        </p:txBody>
      </p:sp>
      <p:sp>
        <p:nvSpPr>
          <p:cNvPr id="15" name="TextBox 15"/>
          <p:cNvSpPr txBox="1"/>
          <p:nvPr/>
        </p:nvSpPr>
        <p:spPr>
          <a:xfrm>
            <a:off x="6607430" y="3333137"/>
            <a:ext cx="5790503" cy="429092"/>
          </a:xfrm>
          <a:prstGeom prst="rect">
            <a:avLst/>
          </a:prstGeom>
        </p:spPr>
        <p:txBody>
          <a:bodyPr lIns="0" tIns="0" rIns="0" bIns="0" rtlCol="0" anchor="t">
            <a:spAutoFit/>
          </a:bodyPr>
          <a:lstStyle/>
          <a:p>
            <a:pPr algn="l">
              <a:lnSpc>
                <a:spcPts val="3483"/>
              </a:lnSpc>
            </a:pPr>
            <a:r>
              <a:rPr lang="en-US" sz="2524" spc="247" dirty="0">
                <a:solidFill>
                  <a:srgbClr val="231F20"/>
                </a:solidFill>
                <a:latin typeface="DM Sans"/>
                <a:ea typeface="DM Sans"/>
                <a:cs typeface="DM Sans"/>
                <a:sym typeface="DM Sans"/>
              </a:rPr>
              <a:t>Section 1</a:t>
            </a:r>
          </a:p>
        </p:txBody>
      </p:sp>
      <p:sp>
        <p:nvSpPr>
          <p:cNvPr id="16" name="TextBox 16"/>
          <p:cNvSpPr txBox="1"/>
          <p:nvPr/>
        </p:nvSpPr>
        <p:spPr>
          <a:xfrm>
            <a:off x="6607430" y="5377466"/>
            <a:ext cx="6076629" cy="429092"/>
          </a:xfrm>
          <a:prstGeom prst="rect">
            <a:avLst/>
          </a:prstGeom>
        </p:spPr>
        <p:txBody>
          <a:bodyPr lIns="0" tIns="0" rIns="0" bIns="0" rtlCol="0" anchor="t">
            <a:spAutoFit/>
          </a:bodyPr>
          <a:lstStyle/>
          <a:p>
            <a:pPr algn="l">
              <a:lnSpc>
                <a:spcPts val="3483"/>
              </a:lnSpc>
            </a:pPr>
            <a:r>
              <a:rPr lang="en-US" sz="2524" spc="247" dirty="0">
                <a:solidFill>
                  <a:srgbClr val="231F20"/>
                </a:solidFill>
                <a:latin typeface="DM Sans"/>
                <a:ea typeface="DM Sans"/>
                <a:cs typeface="DM Sans"/>
                <a:sym typeface="DM Sans"/>
              </a:rPr>
              <a:t>Section 2</a:t>
            </a:r>
          </a:p>
        </p:txBody>
      </p:sp>
      <p:sp>
        <p:nvSpPr>
          <p:cNvPr id="17" name="TextBox 17"/>
          <p:cNvSpPr txBox="1"/>
          <p:nvPr/>
        </p:nvSpPr>
        <p:spPr>
          <a:xfrm>
            <a:off x="6607429" y="7852517"/>
            <a:ext cx="5790503"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ea typeface="DM Sans"/>
                <a:cs typeface="DM Sans"/>
                <a:sym typeface="DM Sans"/>
              </a:rPr>
              <a:t>Section 3</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E7D6C0-F44E-6F0E-EBFB-9397572E647E}"/>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D0B2B90-C1B4-3627-557F-04E16F02574D}"/>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13" name="TextBox 13">
            <a:extLst>
              <a:ext uri="{FF2B5EF4-FFF2-40B4-BE49-F238E27FC236}">
                <a16:creationId xmlns:a16="http://schemas.microsoft.com/office/drawing/2014/main" id="{676DBA2D-450B-BB79-D7B4-0C16CF4517D3}"/>
              </a:ext>
            </a:extLst>
          </p:cNvPr>
          <p:cNvSpPr txBox="1"/>
          <p:nvPr/>
        </p:nvSpPr>
        <p:spPr>
          <a:xfrm>
            <a:off x="2862674" y="266700"/>
            <a:ext cx="11552977" cy="1166783"/>
          </a:xfrm>
          <a:prstGeom prst="rect">
            <a:avLst/>
          </a:prstGeom>
        </p:spPr>
        <p:txBody>
          <a:bodyPr lIns="0" tIns="0" rIns="0" bIns="0" rtlCol="0" anchor="t">
            <a:spAutoFit/>
          </a:bodyPr>
          <a:lstStyle/>
          <a:p>
            <a:pPr algn="ctr">
              <a:lnSpc>
                <a:spcPts val="9587"/>
              </a:lnSpc>
            </a:pPr>
            <a:r>
              <a:rPr lang="en-US" sz="6947" b="1" spc="368" dirty="0">
                <a:solidFill>
                  <a:srgbClr val="231F20"/>
                </a:solidFill>
                <a:latin typeface="Oswald Bold"/>
                <a:ea typeface="Oswald Bold"/>
                <a:cs typeface="Oswald Bold"/>
                <a:sym typeface="Oswald Bold"/>
              </a:rPr>
              <a:t>Section 1</a:t>
            </a:r>
          </a:p>
        </p:txBody>
      </p:sp>
      <p:sp>
        <p:nvSpPr>
          <p:cNvPr id="23" name="Freeform 23">
            <a:extLst>
              <a:ext uri="{FF2B5EF4-FFF2-40B4-BE49-F238E27FC236}">
                <a16:creationId xmlns:a16="http://schemas.microsoft.com/office/drawing/2014/main" id="{97F9A2D9-06E7-BD3C-BE34-429E9C284A4A}"/>
              </a:ext>
            </a:extLst>
          </p:cNvPr>
          <p:cNvSpPr/>
          <p:nvPr/>
        </p:nvSpPr>
        <p:spPr>
          <a:xfrm>
            <a:off x="15109988" y="-521970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4" name="Freeform 24">
            <a:extLst>
              <a:ext uri="{FF2B5EF4-FFF2-40B4-BE49-F238E27FC236}">
                <a16:creationId xmlns:a16="http://schemas.microsoft.com/office/drawing/2014/main" id="{FF83B539-2AEB-CB65-91E9-C65570859DB7}"/>
              </a:ext>
            </a:extLst>
          </p:cNvPr>
          <p:cNvSpPr/>
          <p:nvPr/>
        </p:nvSpPr>
        <p:spPr>
          <a:xfrm rot="-4176364">
            <a:off x="-5603197" y="6236356"/>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5" name="Group 13">
            <a:extLst>
              <a:ext uri="{FF2B5EF4-FFF2-40B4-BE49-F238E27FC236}">
                <a16:creationId xmlns:a16="http://schemas.microsoft.com/office/drawing/2014/main" id="{0A74D71B-3A5C-8F1C-6801-57BF9C05F972}"/>
              </a:ext>
            </a:extLst>
          </p:cNvPr>
          <p:cNvGrpSpPr/>
          <p:nvPr/>
        </p:nvGrpSpPr>
        <p:grpSpPr>
          <a:xfrm>
            <a:off x="1322144" y="2207395"/>
            <a:ext cx="16661055" cy="3210545"/>
            <a:chOff x="0" y="-19050"/>
            <a:chExt cx="1744696" cy="620008"/>
          </a:xfrm>
        </p:grpSpPr>
        <p:sp>
          <p:nvSpPr>
            <p:cNvPr id="26" name="Freeform 14">
              <a:extLst>
                <a:ext uri="{FF2B5EF4-FFF2-40B4-BE49-F238E27FC236}">
                  <a16:creationId xmlns:a16="http://schemas.microsoft.com/office/drawing/2014/main" id="{EC678767-3AA0-98C5-E439-C698E1298257}"/>
                </a:ext>
              </a:extLst>
            </p:cNvPr>
            <p:cNvSpPr/>
            <p:nvPr/>
          </p:nvSpPr>
          <p:spPr>
            <a:xfrm>
              <a:off x="0" y="0"/>
              <a:ext cx="1637813" cy="600958"/>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pPr marL="342900" lvl="0" indent="-342900" algn="just">
                <a:lnSpc>
                  <a:spcPct val="107000"/>
                </a:lnSpc>
                <a:spcBef>
                  <a:spcPts val="600"/>
                </a:spcBef>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How many unique restaurants could be found in this data set? (Hint: Use the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Business_ID</a:t>
              </a:r>
              <a:r>
                <a:rPr lang="en-US" sz="1800" dirty="0">
                  <a:effectLst/>
                  <a:latin typeface="Calibri" panose="020F0502020204030204" pitchFamily="34" charset="0"/>
                  <a:ea typeface="Calibri" panose="020F0502020204030204" pitchFamily="34" charset="0"/>
                  <a:cs typeface="Times New Roman" panose="02020603050405020304" pitchFamily="18" charset="0"/>
                </a:rPr>
                <a:t>] column for this evaluation.) </a:t>
              </a:r>
            </a:p>
            <a:p>
              <a:pPr marL="342900" lvl="0" indent="-342900" algn="just">
                <a:lnSpc>
                  <a:spcPct val="107000"/>
                </a:lnSpc>
                <a:spcBef>
                  <a:spcPts val="600"/>
                </a:spcBef>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Which restaurant received the highest number of reviews? What about percentage-wise?  </a:t>
              </a:r>
            </a:p>
            <a:p>
              <a:pPr marL="342900" lvl="0" indent="-342900" algn="just">
                <a:lnSpc>
                  <a:spcPct val="107000"/>
                </a:lnSpc>
                <a:spcBef>
                  <a:spcPts val="600"/>
                </a:spcBef>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Which cities have got at least one 5-star review in Nevada (NV) state? </a:t>
              </a:r>
            </a:p>
            <a:p>
              <a:pPr marL="342900" lvl="0" indent="-342900" algn="just">
                <a:lnSpc>
                  <a:spcPct val="107000"/>
                </a:lnSpc>
                <a:spcBef>
                  <a:spcPts val="600"/>
                </a:spcBef>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Which city has the highest number of reviews in the Business Category of “Hotels &amp; Travel”? What about percentage-wise?  </a:t>
              </a:r>
            </a:p>
            <a:p>
              <a:pPr marL="342900" lvl="0" indent="-342900" algn="just">
                <a:lnSpc>
                  <a:spcPct val="107000"/>
                </a:lnSpc>
                <a:spcBef>
                  <a:spcPts val="600"/>
                </a:spcBef>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At what day of the week people are more likely to post their reviews? </a:t>
              </a:r>
            </a:p>
            <a:p>
              <a:pPr marL="342900" lvl="0" indent="-342900" algn="just">
                <a:lnSpc>
                  <a:spcPct val="107000"/>
                </a:lnSpc>
                <a:spcBef>
                  <a:spcPts val="600"/>
                </a:spcBef>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Showcase if there are any trends regarding restaurant performance as time goes by. </a:t>
              </a:r>
            </a:p>
            <a:p>
              <a:pPr marL="342900" lvl="0" indent="-342900" algn="just">
                <a:lnSpc>
                  <a:spcPct val="107000"/>
                </a:lnSpc>
                <a:spcBef>
                  <a:spcPts val="600"/>
                </a:spcBef>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Based on analyzed data showcase if there are any steps that the restaurant can take to improve their public appeal.   </a:t>
              </a:r>
            </a:p>
            <a:p>
              <a:pPr marL="342900" lvl="0" indent="-342900" algn="just">
                <a:lnSpc>
                  <a:spcPct val="107000"/>
                </a:lnSpc>
                <a:spcBef>
                  <a:spcPts val="600"/>
                </a:spcBef>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Bonus Question – Based on this data set which user had the highest cumulative travel distance? What distance has been covered by him/her?</a:t>
              </a:r>
            </a:p>
          </p:txBody>
        </p:sp>
        <p:sp>
          <p:nvSpPr>
            <p:cNvPr id="27" name="TextBox 15">
              <a:extLst>
                <a:ext uri="{FF2B5EF4-FFF2-40B4-BE49-F238E27FC236}">
                  <a16:creationId xmlns:a16="http://schemas.microsoft.com/office/drawing/2014/main" id="{EDB6F7AE-82D2-6D11-84AA-DBC78342F5E9}"/>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grpSp>
        <p:nvGrpSpPr>
          <p:cNvPr id="28" name="Group 13">
            <a:extLst>
              <a:ext uri="{FF2B5EF4-FFF2-40B4-BE49-F238E27FC236}">
                <a16:creationId xmlns:a16="http://schemas.microsoft.com/office/drawing/2014/main" id="{D91A6581-4389-ABED-5EE2-F26DE59DC134}"/>
              </a:ext>
            </a:extLst>
          </p:cNvPr>
          <p:cNvGrpSpPr/>
          <p:nvPr/>
        </p:nvGrpSpPr>
        <p:grpSpPr>
          <a:xfrm>
            <a:off x="1322144" y="5609673"/>
            <a:ext cx="15975256" cy="4410627"/>
            <a:chOff x="-34298" y="-19050"/>
            <a:chExt cx="1782320" cy="899053"/>
          </a:xfrm>
        </p:grpSpPr>
        <p:sp>
          <p:nvSpPr>
            <p:cNvPr id="29" name="Freeform 14">
              <a:extLst>
                <a:ext uri="{FF2B5EF4-FFF2-40B4-BE49-F238E27FC236}">
                  <a16:creationId xmlns:a16="http://schemas.microsoft.com/office/drawing/2014/main" id="{5A59B1CC-2568-6450-3B58-899F5494A831}"/>
                </a:ext>
              </a:extLst>
            </p:cNvPr>
            <p:cNvSpPr/>
            <p:nvPr/>
          </p:nvSpPr>
          <p:spPr>
            <a:xfrm>
              <a:off x="-34298" y="120054"/>
              <a:ext cx="1782320" cy="759949"/>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pPr marL="342900" lvl="0" indent="-342900" algn="just">
                <a:lnSpc>
                  <a:spcPct val="107000"/>
                </a:lnSpc>
                <a:spcBef>
                  <a:spcPts val="600"/>
                </a:spcBef>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a:t>
              </a:r>
              <a:r>
                <a:rPr lang="en-US" dirty="0" err="1">
                  <a:latin typeface="Calibri" panose="020F0502020204030204" pitchFamily="34" charset="0"/>
                  <a:ea typeface="Calibri" panose="020F0502020204030204" pitchFamily="34" charset="0"/>
                  <a:cs typeface="Times New Roman" panose="02020603050405020304" pitchFamily="18" charset="0"/>
                </a:rPr>
                <a:t>nunique</a:t>
              </a:r>
              <a:r>
                <a:rPr lang="en-US" dirty="0">
                  <a:latin typeface="Calibri" panose="020F0502020204030204" pitchFamily="34" charset="0"/>
                  <a:ea typeface="Calibri" panose="020F0502020204030204" pitchFamily="34" charset="0"/>
                  <a:cs typeface="Times New Roman" panose="02020603050405020304" pitchFamily="18" charset="0"/>
                </a:rPr>
                <a:t>() function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a:t>
              </a:r>
              <a:r>
                <a:rPr lang="en-US" dirty="0" err="1">
                  <a:latin typeface="Calibri" panose="020F0502020204030204" pitchFamily="34" charset="0"/>
                  <a:ea typeface="Calibri" panose="020F0502020204030204" pitchFamily="34" charset="0"/>
                  <a:cs typeface="Times New Roman" panose="02020603050405020304" pitchFamily="18" charset="0"/>
                </a:rPr>
                <a:t>groupby</a:t>
              </a:r>
              <a:r>
                <a:rPr lang="en-US" dirty="0">
                  <a:latin typeface="Calibri" panose="020F0502020204030204" pitchFamily="34" charset="0"/>
                  <a:ea typeface="Calibri" panose="020F0502020204030204" pitchFamily="34" charset="0"/>
                  <a:cs typeface="Times New Roman" panose="02020603050405020304" pitchFamily="18" charset="0"/>
                </a:rPr>
                <a:t>() based on Business Name and </a:t>
              </a:r>
              <a:r>
                <a:rPr lang="en-US" dirty="0" err="1">
                  <a:latin typeface="Calibri" panose="020F0502020204030204" pitchFamily="34" charset="0"/>
                  <a:ea typeface="Calibri" panose="020F0502020204030204" pitchFamily="34" charset="0"/>
                  <a:cs typeface="Times New Roman" panose="02020603050405020304" pitchFamily="18" charset="0"/>
                </a:rPr>
                <a:t>Review_text</a:t>
              </a:r>
              <a:r>
                <a:rPr lang="en-US" dirty="0">
                  <a:latin typeface="Calibri" panose="020F0502020204030204" pitchFamily="34" charset="0"/>
                  <a:ea typeface="Calibri" panose="020F0502020204030204" pitchFamily="34" charset="0"/>
                  <a:cs typeface="Times New Roman" panose="02020603050405020304" pitchFamily="18" charset="0"/>
                </a:rPr>
                <a:t> counts, then sorting. After finding highest one, with simple math we can find percentage of this restaurant.</a:t>
              </a:r>
            </a:p>
            <a:p>
              <a:pPr marL="342900" lvl="0" indent="-342900" algn="just">
                <a:lnSpc>
                  <a:spcPct val="107000"/>
                </a:lnSpc>
                <a:spcBef>
                  <a:spcPts val="600"/>
                </a:spcBef>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.query() function for filtering data, then selecting Cities with .unique()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Simple filter, then .</a:t>
              </a:r>
              <a:r>
                <a:rPr lang="en-US" dirty="0" err="1">
                  <a:latin typeface="Calibri" panose="020F0502020204030204" pitchFamily="34" charset="0"/>
                  <a:ea typeface="Calibri" panose="020F0502020204030204" pitchFamily="34" charset="0"/>
                  <a:cs typeface="Times New Roman" panose="02020603050405020304" pitchFamily="18" charset="0"/>
                </a:rPr>
                <a:t>groupby</a:t>
              </a: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count() and sorting. After sorting simple math to find percentage.</a:t>
              </a:r>
            </a:p>
            <a:p>
              <a:pPr marL="342900" lvl="0" indent="-342900" algn="just">
                <a:lnSpc>
                  <a:spcPct val="107000"/>
                </a:lnSpc>
                <a:spcBef>
                  <a:spcPts val="600"/>
                </a:spcBef>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Change to date format, creating new column based on .</a:t>
              </a:r>
              <a:r>
                <a:rPr lang="en-US" dirty="0" err="1">
                  <a:latin typeface="Calibri" panose="020F0502020204030204" pitchFamily="34" charset="0"/>
                  <a:ea typeface="Calibri" panose="020F0502020204030204" pitchFamily="34" charset="0"/>
                  <a:cs typeface="Times New Roman" panose="02020603050405020304" pitchFamily="18" charset="0"/>
                </a:rPr>
                <a:t>dt.day_name</a:t>
              </a:r>
              <a:r>
                <a:rPr lang="en-US" dirty="0">
                  <a:latin typeface="Calibri" panose="020F0502020204030204" pitchFamily="34" charset="0"/>
                  <a:ea typeface="Calibri" panose="020F0502020204030204" pitchFamily="34" charset="0"/>
                  <a:cs typeface="Times New Roman" panose="02020603050405020304" pitchFamily="18" charset="0"/>
                </a:rPr>
                <a:t>(), then </a:t>
              </a:r>
              <a:r>
                <a:rPr lang="en-US" dirty="0" err="1">
                  <a:latin typeface="Calibri" panose="020F0502020204030204" pitchFamily="34" charset="0"/>
                  <a:ea typeface="Calibri" panose="020F0502020204030204" pitchFamily="34" charset="0"/>
                  <a:cs typeface="Times New Roman" panose="02020603050405020304" pitchFamily="18" charset="0"/>
                </a:rPr>
                <a:t>groupby</a:t>
              </a:r>
              <a:r>
                <a:rPr lang="en-US" dirty="0">
                  <a:latin typeface="Calibri" panose="020F0502020204030204" pitchFamily="34" charset="0"/>
                  <a:ea typeface="Calibri" panose="020F0502020204030204" pitchFamily="34" charset="0"/>
                  <a:cs typeface="Times New Roman" panose="02020603050405020304" pitchFamily="18" charset="0"/>
                </a:rPr>
                <a:t> with this column and </a:t>
              </a:r>
              <a:r>
                <a:rPr lang="en-US" dirty="0" err="1">
                  <a:latin typeface="Calibri" panose="020F0502020204030204" pitchFamily="34" charset="0"/>
                  <a:ea typeface="Calibri" panose="020F0502020204030204" pitchFamily="34" charset="0"/>
                  <a:cs typeface="Times New Roman" panose="02020603050405020304" pitchFamily="18" charset="0"/>
                </a:rPr>
                <a:t>Review_text</a:t>
              </a:r>
              <a:r>
                <a:rPr lang="en-US" dirty="0">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buFont typeface="+mj-lt"/>
                <a:buAutoNum type="arabicPeriod"/>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Groupby</a:t>
              </a:r>
              <a:r>
                <a:rPr lang="en-US" sz="1800" dirty="0">
                  <a:effectLst/>
                  <a:latin typeface="Calibri" panose="020F0502020204030204" pitchFamily="34" charset="0"/>
                  <a:ea typeface="Calibri" panose="020F0502020204030204" pitchFamily="34" charset="0"/>
                  <a:cs typeface="Times New Roman" panose="02020603050405020304" pitchFamily="18" charset="0"/>
                </a:rPr>
                <a:t> with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Review_date.d</a:t>
              </a:r>
              <a:r>
                <a:rPr lang="en-US" dirty="0" err="1">
                  <a:latin typeface="Calibri" panose="020F0502020204030204" pitchFamily="34" charset="0"/>
                  <a:ea typeface="Calibri" panose="020F0502020204030204" pitchFamily="34" charset="0"/>
                  <a:cs typeface="Times New Roman" panose="02020603050405020304" pitchFamily="18" charset="0"/>
                </a:rPr>
                <a:t>t.year</a:t>
              </a:r>
              <a:r>
                <a:rPr lang="en-US" dirty="0">
                  <a:latin typeface="Calibri" panose="020F0502020204030204" pitchFamily="34" charset="0"/>
                  <a:ea typeface="Calibri" panose="020F0502020204030204" pitchFamily="34" charset="0"/>
                  <a:cs typeface="Times New Roman" panose="02020603050405020304" pitchFamily="18" charset="0"/>
                </a:rPr>
                <a:t>() function and </a:t>
              </a:r>
              <a:r>
                <a:rPr lang="en-US" dirty="0" err="1">
                  <a:latin typeface="Calibri" panose="020F0502020204030204" pitchFamily="34" charset="0"/>
                  <a:ea typeface="Calibri" panose="020F0502020204030204" pitchFamily="34" charset="0"/>
                  <a:cs typeface="Times New Roman" panose="02020603050405020304" pitchFamily="18" charset="0"/>
                </a:rPr>
                <a:t>Review_text</a:t>
              </a:r>
              <a:r>
                <a:rPr lang="en-US" dirty="0">
                  <a:latin typeface="Calibri" panose="020F0502020204030204" pitchFamily="34" charset="0"/>
                  <a:ea typeface="Calibri" panose="020F0502020204030204" pitchFamily="34" charset="0"/>
                  <a:cs typeface="Times New Roman" panose="02020603050405020304" pitchFamily="18" charset="0"/>
                </a:rPr>
                <a:t>. Then show with </a:t>
              </a:r>
              <a:r>
                <a:rPr lang="en-US" dirty="0" err="1">
                  <a:latin typeface="Calibri" panose="020F0502020204030204" pitchFamily="34" charset="0"/>
                  <a:ea typeface="Calibri" panose="020F0502020204030204" pitchFamily="34" charset="0"/>
                  <a:cs typeface="Times New Roman" panose="02020603050405020304" pitchFamily="18" charset="0"/>
                </a:rPr>
                <a:t>sns.lineplot</a:t>
              </a:r>
              <a:r>
                <a:rPr lang="en-US" dirty="0">
                  <a:latin typeface="Calibri" panose="020F0502020204030204" pitchFamily="34" charset="0"/>
                  <a:ea typeface="Calibri" panose="020F0502020204030204" pitchFamily="34" charset="0"/>
                  <a:cs typeface="Times New Roman" panose="02020603050405020304" pitchFamily="18" charset="0"/>
                </a:rPr>
                <a:t>(). In addition, same function, however with </a:t>
              </a:r>
              <a:r>
                <a:rPr lang="en-US" dirty="0" err="1">
                  <a:latin typeface="Calibri" panose="020F0502020204030204" pitchFamily="34" charset="0"/>
                  <a:ea typeface="Calibri" panose="020F0502020204030204" pitchFamily="34" charset="0"/>
                  <a:cs typeface="Times New Roman" panose="02020603050405020304" pitchFamily="18" charset="0"/>
                </a:rPr>
                <a:t>Avg_Business_Star_Rating</a:t>
              </a:r>
              <a:r>
                <a:rPr lang="en-US" dirty="0">
                  <a:latin typeface="Calibri" panose="020F0502020204030204" pitchFamily="34" charset="0"/>
                  <a:ea typeface="Calibri" panose="020F0502020204030204" pitchFamily="34" charset="0"/>
                  <a:cs typeface="Times New Roman" panose="02020603050405020304" pitchFamily="18" charset="0"/>
                </a:rPr>
                <a:t>. Lastly, with </a:t>
              </a:r>
              <a:r>
                <a:rPr lang="en-US" dirty="0" err="1">
                  <a:latin typeface="Calibri" panose="020F0502020204030204" pitchFamily="34" charset="0"/>
                  <a:ea typeface="Calibri" panose="020F0502020204030204" pitchFamily="34" charset="0"/>
                  <a:cs typeface="Times New Roman" panose="02020603050405020304" pitchFamily="18" charset="0"/>
                </a:rPr>
                <a:t>groupby</a:t>
              </a:r>
              <a:r>
                <a:rPr lang="en-US" dirty="0">
                  <a:latin typeface="Calibri" panose="020F0502020204030204" pitchFamily="34" charset="0"/>
                  <a:ea typeface="Calibri" panose="020F0502020204030204" pitchFamily="34" charset="0"/>
                  <a:cs typeface="Times New Roman" panose="02020603050405020304" pitchFamily="18" charset="0"/>
                </a:rPr>
                <a:t>, states who gives highest rates were determined and I find business categories with a lot of reviews and highest rating.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There are several steps can be applied to improve public appeal</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gn="just">
                <a:lnSpc>
                  <a:spcPct val="107000"/>
                </a:lnSpc>
                <a:spcBef>
                  <a:spcPts val="600"/>
                </a:spcBef>
                <a:buFont typeface="+mj-lt"/>
                <a:buAutoNum type="arabicPeriod"/>
              </a:pPr>
              <a:r>
                <a:rPr lang="en-US" dirty="0">
                  <a:latin typeface="Calibri" panose="020F0502020204030204" pitchFamily="34" charset="0"/>
                  <a:ea typeface="Calibri" panose="020F0502020204030204" pitchFamily="34" charset="0"/>
                  <a:cs typeface="Times New Roman" panose="02020603050405020304" pitchFamily="18" charset="0"/>
                </a:rPr>
                <a:t>Firstly, search about what is cumulative travel distance in this dataset. Then using geodesic library, I wrote function to find distance between coordinates of reviews’ places. Then with </a:t>
              </a:r>
              <a:r>
                <a:rPr lang="en-US" dirty="0" err="1">
                  <a:latin typeface="Calibri" panose="020F0502020204030204" pitchFamily="34" charset="0"/>
                  <a:ea typeface="Calibri" panose="020F0502020204030204" pitchFamily="34" charset="0"/>
                  <a:cs typeface="Times New Roman" panose="02020603050405020304" pitchFamily="18" charset="0"/>
                </a:rPr>
                <a:t>groupby</a:t>
              </a:r>
              <a:r>
                <a:rPr lang="en-US" dirty="0">
                  <a:latin typeface="Calibri" panose="020F0502020204030204" pitchFamily="34" charset="0"/>
                  <a:ea typeface="Calibri" panose="020F0502020204030204" pitchFamily="34" charset="0"/>
                  <a:cs typeface="Times New Roman" panose="02020603050405020304" pitchFamily="18" charset="0"/>
                </a:rPr>
                <a:t> of USERID and this new metrics, I find maximum distance and it’s owner.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15">
              <a:extLst>
                <a:ext uri="{FF2B5EF4-FFF2-40B4-BE49-F238E27FC236}">
                  <a16:creationId xmlns:a16="http://schemas.microsoft.com/office/drawing/2014/main" id="{5D5112F2-7771-DADD-077D-A702C7D8591E}"/>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grpSp>
        <p:nvGrpSpPr>
          <p:cNvPr id="31" name="Group 10">
            <a:extLst>
              <a:ext uri="{FF2B5EF4-FFF2-40B4-BE49-F238E27FC236}">
                <a16:creationId xmlns:a16="http://schemas.microsoft.com/office/drawing/2014/main" id="{7583C17E-8C4E-A9E1-B92D-E1B45BB20764}"/>
              </a:ext>
            </a:extLst>
          </p:cNvPr>
          <p:cNvGrpSpPr/>
          <p:nvPr/>
        </p:nvGrpSpPr>
        <p:grpSpPr>
          <a:xfrm>
            <a:off x="6894411" y="1273961"/>
            <a:ext cx="3474003" cy="864710"/>
            <a:chOff x="0" y="-57150"/>
            <a:chExt cx="914964" cy="227743"/>
          </a:xfrm>
        </p:grpSpPr>
        <p:sp>
          <p:nvSpPr>
            <p:cNvPr id="32" name="Freeform 11">
              <a:extLst>
                <a:ext uri="{FF2B5EF4-FFF2-40B4-BE49-F238E27FC236}">
                  <a16:creationId xmlns:a16="http://schemas.microsoft.com/office/drawing/2014/main" id="{4E27B736-2EC2-310D-5ABD-FDB77146E96D}"/>
                </a:ext>
              </a:extLst>
            </p:cNvPr>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dirty="0"/>
            </a:p>
          </p:txBody>
        </p:sp>
        <p:sp>
          <p:nvSpPr>
            <p:cNvPr id="33" name="TextBox 12">
              <a:extLst>
                <a:ext uri="{FF2B5EF4-FFF2-40B4-BE49-F238E27FC236}">
                  <a16:creationId xmlns:a16="http://schemas.microsoft.com/office/drawing/2014/main" id="{EC0C0CEB-1F63-F41C-580F-3FBC1D58EF34}"/>
                </a:ext>
              </a:extLst>
            </p:cNvPr>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Questions</a:t>
              </a:r>
              <a:endParaRPr lang="en-US" sz="2981" b="1" spc="29" dirty="0">
                <a:solidFill>
                  <a:srgbClr val="FFFFFF"/>
                </a:solidFill>
                <a:latin typeface="DM Sans Bold"/>
                <a:ea typeface="DM Sans Bold"/>
                <a:cs typeface="DM Sans Bold"/>
                <a:sym typeface="DM Sans Bold"/>
              </a:endParaRPr>
            </a:p>
          </p:txBody>
        </p:sp>
      </p:grpSp>
      <p:grpSp>
        <p:nvGrpSpPr>
          <p:cNvPr id="34" name="Group 10">
            <a:extLst>
              <a:ext uri="{FF2B5EF4-FFF2-40B4-BE49-F238E27FC236}">
                <a16:creationId xmlns:a16="http://schemas.microsoft.com/office/drawing/2014/main" id="{1F734B2D-8BCB-1DE0-4000-8B5E469C00A9}"/>
              </a:ext>
            </a:extLst>
          </p:cNvPr>
          <p:cNvGrpSpPr/>
          <p:nvPr/>
        </p:nvGrpSpPr>
        <p:grpSpPr>
          <a:xfrm>
            <a:off x="6935362" y="5544947"/>
            <a:ext cx="3474003" cy="647719"/>
            <a:chOff x="0" y="0"/>
            <a:chExt cx="914964" cy="170593"/>
          </a:xfrm>
        </p:grpSpPr>
        <p:sp>
          <p:nvSpPr>
            <p:cNvPr id="35" name="Freeform 11">
              <a:extLst>
                <a:ext uri="{FF2B5EF4-FFF2-40B4-BE49-F238E27FC236}">
                  <a16:creationId xmlns:a16="http://schemas.microsoft.com/office/drawing/2014/main" id="{B505B77B-66EB-9200-A516-53C6885412F0}"/>
                </a:ext>
              </a:extLst>
            </p:cNvPr>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36" name="TextBox 12">
              <a:extLst>
                <a:ext uri="{FF2B5EF4-FFF2-40B4-BE49-F238E27FC236}">
                  <a16:creationId xmlns:a16="http://schemas.microsoft.com/office/drawing/2014/main" id="{659405D4-E1B6-F25C-42CE-BCA5BD7FDE97}"/>
                </a:ext>
              </a:extLst>
            </p:cNvPr>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dirty="0">
                  <a:solidFill>
                    <a:srgbClr val="FFFFFF"/>
                  </a:solidFill>
                  <a:latin typeface="DM Sans Bold"/>
                  <a:ea typeface="DM Sans Bold"/>
                  <a:cs typeface="DM Sans Bold"/>
                  <a:sym typeface="DM Sans Bold"/>
                </a:rPr>
                <a:t>Solutions</a:t>
              </a:r>
            </a:p>
          </p:txBody>
        </p:sp>
      </p:grpSp>
    </p:spTree>
    <p:extLst>
      <p:ext uri="{BB962C8B-B14F-4D97-AF65-F5344CB8AC3E}">
        <p14:creationId xmlns:p14="http://schemas.microsoft.com/office/powerpoint/2010/main" val="3374767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5A669CC4-F1B5-863A-DEBC-088866694F9A}"/>
              </a:ext>
            </a:extLst>
          </p:cNvPr>
          <p:cNvSpPr/>
          <p:nvPr/>
        </p:nvSpPr>
        <p:spPr>
          <a:xfrm flipH="1" flipV="1">
            <a:off x="0" y="-32004"/>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a:p>
        </p:txBody>
      </p:sp>
      <p:grpSp>
        <p:nvGrpSpPr>
          <p:cNvPr id="4" name="Group 10">
            <a:extLst>
              <a:ext uri="{FF2B5EF4-FFF2-40B4-BE49-F238E27FC236}">
                <a16:creationId xmlns:a16="http://schemas.microsoft.com/office/drawing/2014/main" id="{8ADCD09A-DFA4-5E02-63FF-9356C8893DBE}"/>
              </a:ext>
            </a:extLst>
          </p:cNvPr>
          <p:cNvGrpSpPr/>
          <p:nvPr/>
        </p:nvGrpSpPr>
        <p:grpSpPr>
          <a:xfrm>
            <a:off x="6822125" y="1216220"/>
            <a:ext cx="3474003" cy="864710"/>
            <a:chOff x="0" y="-27695"/>
            <a:chExt cx="914964" cy="227743"/>
          </a:xfrm>
        </p:grpSpPr>
        <p:sp>
          <p:nvSpPr>
            <p:cNvPr id="5" name="Freeform 11">
              <a:extLst>
                <a:ext uri="{FF2B5EF4-FFF2-40B4-BE49-F238E27FC236}">
                  <a16:creationId xmlns:a16="http://schemas.microsoft.com/office/drawing/2014/main" id="{EEC44454-71AF-AC42-B9B5-4D60EC9A9197}"/>
                </a:ext>
              </a:extLst>
            </p:cNvPr>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6" name="TextBox 12">
              <a:extLst>
                <a:ext uri="{FF2B5EF4-FFF2-40B4-BE49-F238E27FC236}">
                  <a16:creationId xmlns:a16="http://schemas.microsoft.com/office/drawing/2014/main" id="{4F0F8059-8927-106B-5FCE-B97626F8C3E3}"/>
                </a:ext>
              </a:extLst>
            </p:cNvPr>
            <p:cNvSpPr txBox="1"/>
            <p:nvPr/>
          </p:nvSpPr>
          <p:spPr>
            <a:xfrm>
              <a:off x="0" y="-27695"/>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dirty="0">
                  <a:solidFill>
                    <a:srgbClr val="FFFFFF"/>
                  </a:solidFill>
                  <a:latin typeface="DM Sans Bold"/>
                  <a:ea typeface="DM Sans Bold"/>
                  <a:cs typeface="DM Sans Bold"/>
                  <a:sym typeface="DM Sans Bold"/>
                </a:rPr>
                <a:t>Findings</a:t>
              </a:r>
            </a:p>
          </p:txBody>
        </p:sp>
      </p:grpSp>
      <p:grpSp>
        <p:nvGrpSpPr>
          <p:cNvPr id="7" name="Group 13">
            <a:extLst>
              <a:ext uri="{FF2B5EF4-FFF2-40B4-BE49-F238E27FC236}">
                <a16:creationId xmlns:a16="http://schemas.microsoft.com/office/drawing/2014/main" id="{8A5B720C-72EE-2427-45C2-B65AF5966498}"/>
              </a:ext>
            </a:extLst>
          </p:cNvPr>
          <p:cNvGrpSpPr/>
          <p:nvPr/>
        </p:nvGrpSpPr>
        <p:grpSpPr>
          <a:xfrm>
            <a:off x="228600" y="1866900"/>
            <a:ext cx="17525996" cy="5385444"/>
            <a:chOff x="0" y="-19050"/>
            <a:chExt cx="1835270" cy="1040016"/>
          </a:xfrm>
        </p:grpSpPr>
        <p:sp>
          <p:nvSpPr>
            <p:cNvPr id="8" name="Freeform 14">
              <a:extLst>
                <a:ext uri="{FF2B5EF4-FFF2-40B4-BE49-F238E27FC236}">
                  <a16:creationId xmlns:a16="http://schemas.microsoft.com/office/drawing/2014/main" id="{249D312D-D4F5-ADC1-2270-342760B1CBAB}"/>
                </a:ext>
              </a:extLst>
            </p:cNvPr>
            <p:cNvSpPr/>
            <p:nvPr/>
          </p:nvSpPr>
          <p:spPr>
            <a:xfrm>
              <a:off x="0" y="63615"/>
              <a:ext cx="1835270" cy="957351"/>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pPr marL="342900" lvl="0" indent="-342900" algn="just">
                <a:lnSpc>
                  <a:spcPct val="107000"/>
                </a:lnSpc>
                <a:spcBef>
                  <a:spcPts val="600"/>
                </a:spcBef>
                <a:buFont typeface="+mj-lt"/>
                <a:buAutoNum type="arabicPeriod"/>
              </a:pPr>
              <a:r>
                <a:rPr lang="en-GB" dirty="0"/>
                <a:t>30276 restaurants could be found in this dataset.</a:t>
              </a:r>
            </a:p>
            <a:p>
              <a:pPr marL="342900" lvl="0" indent="-342900" algn="just">
                <a:lnSpc>
                  <a:spcPct val="107000"/>
                </a:lnSpc>
                <a:spcBef>
                  <a:spcPts val="600"/>
                </a:spcBef>
                <a:buFont typeface="+mj-lt"/>
                <a:buAutoNum type="arabicPeriod"/>
              </a:pPr>
              <a:r>
                <a:rPr lang="en-GB" dirty="0"/>
                <a:t>Hash House A Go Go received the highest number of reviews with 962 texts and 0.42270849811055455%.</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lvl="0" indent="-342900" algn="just">
                <a:lnSpc>
                  <a:spcPct val="107000"/>
                </a:lnSpc>
                <a:spcBef>
                  <a:spcPts val="600"/>
                </a:spcBef>
                <a:buFont typeface="+mj-lt"/>
                <a:buAutoNum type="arabicPeriod"/>
              </a:pPr>
              <a:r>
                <a:rPr lang="en-GB" dirty="0"/>
                <a:t>['Las Vegas' 'Henderson' 'Boulder City' 'Nellis'] have got at least one 5-star review in NV.</a:t>
              </a:r>
            </a:p>
            <a:p>
              <a:pPr marL="342900" lvl="0" indent="-342900" algn="just">
                <a:lnSpc>
                  <a:spcPct val="107000"/>
                </a:lnSpc>
                <a:spcBef>
                  <a:spcPts val="600"/>
                </a:spcBef>
                <a:buFont typeface="+mj-lt"/>
                <a:buAutoNum type="arabicPeriod"/>
              </a:pPr>
              <a:r>
                <a:rPr lang="en-GB" dirty="0"/>
                <a:t>Las Vegas has the highest review in Hotel and Travel Business Category with 10245 reviews and 77.64304660856385%.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Bef>
                  <a:spcPts val="600"/>
                </a:spcBef>
                <a:buFont typeface="+mj-lt"/>
                <a:buAutoNum type="arabicPeriod"/>
              </a:pPr>
              <a:r>
                <a:rPr lang="en-GB" dirty="0"/>
                <a:t>Most of people choose to give review on Monday.</a:t>
              </a:r>
            </a:p>
            <a:p>
              <a:pPr marL="342900" indent="-342900" algn="just">
                <a:lnSpc>
                  <a:spcPct val="107000"/>
                </a:lnSpc>
                <a:spcBef>
                  <a:spcPts val="600"/>
                </a:spcBef>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Until 2013, the number of reviews are increasing, in the 2013 people tend to make more reviews (a). People tend to give more than 3.5 star and tend to increase rating over the period (b). MN and NY are the most rating states. However NTH has least rating states (c). We can see that food sector has both high ratings and a lot of reviews (d, e).</a:t>
              </a:r>
            </a:p>
            <a:p>
              <a:pPr marL="342900" lvl="0" indent="-342900" algn="just">
                <a:lnSpc>
                  <a:spcPct val="107000"/>
                </a:lnSpc>
                <a:spcBef>
                  <a:spcPts val="600"/>
                </a:spcBef>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Given that MN and NY are already exhibiting robust performance, restaurants in these states ought to leverage this by putting a lot of emphasis on good reviews on their websites and social media, encouraging even more good comments by rewarding customers who post evaluations with loyalty programs or discounts, partnering with regional food bloggers or influencers in these states with good ratings to help advance their reputation. In states with lower ratings, like North Dakota (NTH), eateries ought to get detailed consumer comments to find out why the ratings are so low, comment cards and surveys have their uses and based on the input received, enhance the eating experience, menu options, and customer service. Encourage more online reviews by providing incentives for customers to submit feedback, as we have noticed a significant volume of reviews in the food industry. Marketing campaigns like "Write a review and receive a free dessert" can improve visibility and customer happiness.</a:t>
              </a:r>
            </a:p>
            <a:p>
              <a:pPr marL="342900" lvl="0" indent="-342900" algn="just">
                <a:lnSpc>
                  <a:spcPct val="107000"/>
                </a:lnSpc>
                <a:spcBef>
                  <a:spcPts val="600"/>
                </a:spcBef>
                <a:buFont typeface="+mj-lt"/>
                <a:buAutoNum type="arabicPeriod"/>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user with the highest travel distance is User ID AtEYAeRoJ_6YKMMour2wVw, with a total distance of 8083.112806808389 km. </a:t>
              </a:r>
            </a:p>
            <a:p>
              <a:pPr lvl="0" algn="just">
                <a:lnSpc>
                  <a:spcPct val="107000"/>
                </a:lnSpc>
                <a:spcBef>
                  <a:spcPts val="600"/>
                </a:spcBef>
              </a:pPr>
              <a:br>
                <a:rPr lang="en-US" sz="1800" dirty="0">
                  <a:effectLst/>
                  <a:latin typeface="Calibri" panose="020F0502020204030204" pitchFamily="34" charset="0"/>
                  <a:ea typeface="Calibri" panose="020F0502020204030204" pitchFamily="34" charset="0"/>
                  <a:cs typeface="Times New Roman" panose="02020603050405020304" pitchFamily="18" charset="0"/>
                </a:rPr>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15">
              <a:extLst>
                <a:ext uri="{FF2B5EF4-FFF2-40B4-BE49-F238E27FC236}">
                  <a16:creationId xmlns:a16="http://schemas.microsoft.com/office/drawing/2014/main" id="{1E5490F7-6188-4E1D-F213-DA327E9BE2D9}"/>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Tree>
    <p:extLst>
      <p:ext uri="{BB962C8B-B14F-4D97-AF65-F5344CB8AC3E}">
        <p14:creationId xmlns:p14="http://schemas.microsoft.com/office/powerpoint/2010/main" val="1291723965"/>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2">
            <a:extLst>
              <a:ext uri="{FF2B5EF4-FFF2-40B4-BE49-F238E27FC236}">
                <a16:creationId xmlns:a16="http://schemas.microsoft.com/office/drawing/2014/main" id="{D0E95AA6-5D34-06D4-1AA8-227C67AC4649}"/>
              </a:ext>
            </a:extLst>
          </p:cNvPr>
          <p:cNvSpPr/>
          <p:nvPr/>
        </p:nvSpPr>
        <p:spPr>
          <a:xfrm flipH="1" flipV="1">
            <a:off x="0" y="762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US" dirty="0"/>
          </a:p>
        </p:txBody>
      </p:sp>
      <p:pic>
        <p:nvPicPr>
          <p:cNvPr id="5" name="Picture 4" descr="&#10;a)&#10;&#10;&#10;">
            <a:extLst>
              <a:ext uri="{FF2B5EF4-FFF2-40B4-BE49-F238E27FC236}">
                <a16:creationId xmlns:a16="http://schemas.microsoft.com/office/drawing/2014/main" id="{DB7F3493-F2E7-EFD9-A65B-CC50EE07120D}"/>
              </a:ext>
              <a:ext uri="{C183D7F6-B498-43B3-948B-1728B52AA6E4}">
                <adec:decorative xmlns:adec="http://schemas.microsoft.com/office/drawing/2017/decorative" val="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233" y="341663"/>
            <a:ext cx="5633394" cy="4043773"/>
          </a:xfrm>
          <a:prstGeom prst="rect">
            <a:avLst/>
          </a:prstGeom>
        </p:spPr>
      </p:pic>
      <p:pic>
        <p:nvPicPr>
          <p:cNvPr id="7" name="Picture 6" descr="A graph showing the growth of a company&#10;&#10;Description automatically generated">
            <a:extLst>
              <a:ext uri="{FF2B5EF4-FFF2-40B4-BE49-F238E27FC236}">
                <a16:creationId xmlns:a16="http://schemas.microsoft.com/office/drawing/2014/main" id="{CFD3E6E5-6C9F-A326-12E0-7B056ECC02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7419" y="346409"/>
            <a:ext cx="5633394" cy="4079999"/>
          </a:xfrm>
          <a:prstGeom prst="rect">
            <a:avLst/>
          </a:prstGeom>
        </p:spPr>
      </p:pic>
      <p:pic>
        <p:nvPicPr>
          <p:cNvPr id="9" name="Picture 8" descr="A graph of different colored bars&#10;&#10;Description automatically generated">
            <a:extLst>
              <a:ext uri="{FF2B5EF4-FFF2-40B4-BE49-F238E27FC236}">
                <a16:creationId xmlns:a16="http://schemas.microsoft.com/office/drawing/2014/main" id="{6F27C9A5-CB3C-9C4B-8AFA-E6912357BE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654605" y="341663"/>
            <a:ext cx="5115387" cy="4084745"/>
          </a:xfrm>
          <a:prstGeom prst="rect">
            <a:avLst/>
          </a:prstGeom>
        </p:spPr>
      </p:pic>
      <p:pic>
        <p:nvPicPr>
          <p:cNvPr id="11" name="Picture 10" descr="A graph of different colored rectangular shapes&#10;&#10;Description automatically generated">
            <a:extLst>
              <a:ext uri="{FF2B5EF4-FFF2-40B4-BE49-F238E27FC236}">
                <a16:creationId xmlns:a16="http://schemas.microsoft.com/office/drawing/2014/main" id="{5EE285F9-AC05-AB13-D412-2E6B5FF9C6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52865" y="5120640"/>
            <a:ext cx="5681523" cy="4266057"/>
          </a:xfrm>
          <a:prstGeom prst="rect">
            <a:avLst/>
          </a:prstGeom>
        </p:spPr>
      </p:pic>
      <p:pic>
        <p:nvPicPr>
          <p:cNvPr id="13" name="Picture 12" descr="A graph of bar graph&#10;&#10;Description automatically generated with medium confidence">
            <a:extLst>
              <a:ext uri="{FF2B5EF4-FFF2-40B4-BE49-F238E27FC236}">
                <a16:creationId xmlns:a16="http://schemas.microsoft.com/office/drawing/2014/main" id="{4233A060-8A69-3A06-6263-DEB1DE709D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82200" y="5120640"/>
            <a:ext cx="5892613" cy="4266057"/>
          </a:xfrm>
          <a:prstGeom prst="rect">
            <a:avLst/>
          </a:prstGeom>
        </p:spPr>
      </p:pic>
      <p:sp>
        <p:nvSpPr>
          <p:cNvPr id="14" name="TextBox 13">
            <a:extLst>
              <a:ext uri="{FF2B5EF4-FFF2-40B4-BE49-F238E27FC236}">
                <a16:creationId xmlns:a16="http://schemas.microsoft.com/office/drawing/2014/main" id="{F1D4C42D-6BE1-2625-9374-DBA532368273}"/>
              </a:ext>
            </a:extLst>
          </p:cNvPr>
          <p:cNvSpPr txBox="1"/>
          <p:nvPr/>
        </p:nvSpPr>
        <p:spPr>
          <a:xfrm>
            <a:off x="1400530" y="4442762"/>
            <a:ext cx="3352800" cy="338554"/>
          </a:xfrm>
          <a:prstGeom prst="rect">
            <a:avLst/>
          </a:prstGeom>
          <a:noFill/>
        </p:spPr>
        <p:txBody>
          <a:bodyPr wrap="square" rtlCol="0">
            <a:spAutoFit/>
          </a:bodyPr>
          <a:lstStyle/>
          <a:p>
            <a:pPr algn="ctr"/>
            <a:r>
              <a:rPr lang="en-US" sz="1600" dirty="0"/>
              <a:t>a) Number of reviews based on year</a:t>
            </a:r>
          </a:p>
        </p:txBody>
      </p:sp>
      <p:sp>
        <p:nvSpPr>
          <p:cNvPr id="15" name="TextBox 14">
            <a:extLst>
              <a:ext uri="{FF2B5EF4-FFF2-40B4-BE49-F238E27FC236}">
                <a16:creationId xmlns:a16="http://schemas.microsoft.com/office/drawing/2014/main" id="{E9E9C388-0249-5ADE-7105-A587F5F523F3}"/>
              </a:ext>
            </a:extLst>
          </p:cNvPr>
          <p:cNvSpPr txBox="1"/>
          <p:nvPr/>
        </p:nvSpPr>
        <p:spPr>
          <a:xfrm>
            <a:off x="7772400" y="4443937"/>
            <a:ext cx="3352800" cy="584775"/>
          </a:xfrm>
          <a:prstGeom prst="rect">
            <a:avLst/>
          </a:prstGeom>
          <a:noFill/>
        </p:spPr>
        <p:txBody>
          <a:bodyPr wrap="square" rtlCol="0">
            <a:spAutoFit/>
          </a:bodyPr>
          <a:lstStyle/>
          <a:p>
            <a:pPr algn="ctr"/>
            <a:r>
              <a:rPr lang="en-US" sz="1600" dirty="0"/>
              <a:t>b) Average Business Rate based on Year</a:t>
            </a:r>
          </a:p>
        </p:txBody>
      </p:sp>
      <p:sp>
        <p:nvSpPr>
          <p:cNvPr id="16" name="TextBox 15">
            <a:extLst>
              <a:ext uri="{FF2B5EF4-FFF2-40B4-BE49-F238E27FC236}">
                <a16:creationId xmlns:a16="http://schemas.microsoft.com/office/drawing/2014/main" id="{039919F2-3187-7744-BE11-AC922828A3A5}"/>
              </a:ext>
            </a:extLst>
          </p:cNvPr>
          <p:cNvSpPr txBox="1"/>
          <p:nvPr/>
        </p:nvSpPr>
        <p:spPr>
          <a:xfrm>
            <a:off x="13551410" y="4421897"/>
            <a:ext cx="3352800" cy="584775"/>
          </a:xfrm>
          <a:prstGeom prst="rect">
            <a:avLst/>
          </a:prstGeom>
          <a:noFill/>
        </p:spPr>
        <p:txBody>
          <a:bodyPr wrap="square" rtlCol="0">
            <a:spAutoFit/>
          </a:bodyPr>
          <a:lstStyle/>
          <a:p>
            <a:pPr algn="ctr"/>
            <a:r>
              <a:rPr lang="en-US" sz="1600" dirty="0"/>
              <a:t>c) Average Business Ratings based on States</a:t>
            </a:r>
          </a:p>
        </p:txBody>
      </p:sp>
      <p:sp>
        <p:nvSpPr>
          <p:cNvPr id="17" name="TextBox 16">
            <a:extLst>
              <a:ext uri="{FF2B5EF4-FFF2-40B4-BE49-F238E27FC236}">
                <a16:creationId xmlns:a16="http://schemas.microsoft.com/office/drawing/2014/main" id="{FADC741C-D960-5FE0-C33F-E3381D26B8DD}"/>
              </a:ext>
            </a:extLst>
          </p:cNvPr>
          <p:cNvSpPr txBox="1"/>
          <p:nvPr/>
        </p:nvSpPr>
        <p:spPr>
          <a:xfrm>
            <a:off x="4572000" y="9386697"/>
            <a:ext cx="3352800" cy="584775"/>
          </a:xfrm>
          <a:prstGeom prst="rect">
            <a:avLst/>
          </a:prstGeom>
          <a:noFill/>
        </p:spPr>
        <p:txBody>
          <a:bodyPr wrap="square" rtlCol="0">
            <a:spAutoFit/>
          </a:bodyPr>
          <a:lstStyle/>
          <a:p>
            <a:pPr algn="ctr"/>
            <a:r>
              <a:rPr lang="en-US" sz="1600" dirty="0"/>
              <a:t>d) Highest rank and reviews business categories</a:t>
            </a:r>
          </a:p>
        </p:txBody>
      </p:sp>
      <p:sp>
        <p:nvSpPr>
          <p:cNvPr id="18" name="TextBox 17">
            <a:extLst>
              <a:ext uri="{FF2B5EF4-FFF2-40B4-BE49-F238E27FC236}">
                <a16:creationId xmlns:a16="http://schemas.microsoft.com/office/drawing/2014/main" id="{728EE813-EFBC-8E1A-269F-00922267784B}"/>
              </a:ext>
            </a:extLst>
          </p:cNvPr>
          <p:cNvSpPr txBox="1"/>
          <p:nvPr/>
        </p:nvSpPr>
        <p:spPr>
          <a:xfrm>
            <a:off x="11430000" y="9408332"/>
            <a:ext cx="3352800" cy="584775"/>
          </a:xfrm>
          <a:prstGeom prst="rect">
            <a:avLst/>
          </a:prstGeom>
          <a:noFill/>
        </p:spPr>
        <p:txBody>
          <a:bodyPr wrap="square" rtlCol="0">
            <a:spAutoFit/>
          </a:bodyPr>
          <a:lstStyle/>
          <a:p>
            <a:pPr algn="ctr"/>
            <a:r>
              <a:rPr lang="en-US" sz="1600" dirty="0"/>
              <a:t>e) Top 5 business categories based on number of reviews</a:t>
            </a:r>
          </a:p>
        </p:txBody>
      </p:sp>
    </p:spTree>
    <p:extLst>
      <p:ext uri="{BB962C8B-B14F-4D97-AF65-F5344CB8AC3E}">
        <p14:creationId xmlns:p14="http://schemas.microsoft.com/office/powerpoint/2010/main" val="3199524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5B23C-8BDA-0D7A-DCAD-275714268160}"/>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06B56B8C-4617-6D7D-45F2-2DBECEB2362D}"/>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13" name="TextBox 13">
            <a:extLst>
              <a:ext uri="{FF2B5EF4-FFF2-40B4-BE49-F238E27FC236}">
                <a16:creationId xmlns:a16="http://schemas.microsoft.com/office/drawing/2014/main" id="{968A790A-9097-8112-D262-F725F88C43C6}"/>
              </a:ext>
            </a:extLst>
          </p:cNvPr>
          <p:cNvSpPr txBox="1"/>
          <p:nvPr/>
        </p:nvSpPr>
        <p:spPr>
          <a:xfrm>
            <a:off x="2862674" y="266700"/>
            <a:ext cx="11552977" cy="1166783"/>
          </a:xfrm>
          <a:prstGeom prst="rect">
            <a:avLst/>
          </a:prstGeom>
        </p:spPr>
        <p:txBody>
          <a:bodyPr lIns="0" tIns="0" rIns="0" bIns="0" rtlCol="0" anchor="t">
            <a:spAutoFit/>
          </a:bodyPr>
          <a:lstStyle/>
          <a:p>
            <a:pPr algn="ctr">
              <a:lnSpc>
                <a:spcPts val="9587"/>
              </a:lnSpc>
            </a:pPr>
            <a:r>
              <a:rPr lang="en-US" sz="6947" b="1" spc="368">
                <a:solidFill>
                  <a:srgbClr val="231F20"/>
                </a:solidFill>
                <a:latin typeface="Oswald Bold"/>
                <a:ea typeface="Oswald Bold"/>
                <a:cs typeface="Oswald Bold"/>
                <a:sym typeface="Oswald Bold"/>
              </a:rPr>
              <a:t>Section 3</a:t>
            </a:r>
            <a:endParaRPr lang="en-US" sz="6947" b="1" spc="368" dirty="0">
              <a:solidFill>
                <a:srgbClr val="231F20"/>
              </a:solidFill>
              <a:latin typeface="Oswald Bold"/>
              <a:ea typeface="Oswald Bold"/>
              <a:cs typeface="Oswald Bold"/>
              <a:sym typeface="Oswald Bold"/>
            </a:endParaRPr>
          </a:p>
        </p:txBody>
      </p:sp>
      <p:sp>
        <p:nvSpPr>
          <p:cNvPr id="23" name="Freeform 23">
            <a:extLst>
              <a:ext uri="{FF2B5EF4-FFF2-40B4-BE49-F238E27FC236}">
                <a16:creationId xmlns:a16="http://schemas.microsoft.com/office/drawing/2014/main" id="{014CE967-F171-41ED-E93C-746C5A485F94}"/>
              </a:ext>
            </a:extLst>
          </p:cNvPr>
          <p:cNvSpPr/>
          <p:nvPr/>
        </p:nvSpPr>
        <p:spPr>
          <a:xfrm>
            <a:off x="15109988" y="-521970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4" name="Freeform 24">
            <a:extLst>
              <a:ext uri="{FF2B5EF4-FFF2-40B4-BE49-F238E27FC236}">
                <a16:creationId xmlns:a16="http://schemas.microsoft.com/office/drawing/2014/main" id="{ED9ED8FC-F8A9-0B50-1B6B-9F7202369FA5}"/>
              </a:ext>
            </a:extLst>
          </p:cNvPr>
          <p:cNvSpPr/>
          <p:nvPr/>
        </p:nvSpPr>
        <p:spPr>
          <a:xfrm rot="-4176364">
            <a:off x="-5603197" y="6236356"/>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5" name="Group 13">
            <a:extLst>
              <a:ext uri="{FF2B5EF4-FFF2-40B4-BE49-F238E27FC236}">
                <a16:creationId xmlns:a16="http://schemas.microsoft.com/office/drawing/2014/main" id="{FF322865-5FD5-B059-9ED6-60B97ED9E872}"/>
              </a:ext>
            </a:extLst>
          </p:cNvPr>
          <p:cNvGrpSpPr/>
          <p:nvPr/>
        </p:nvGrpSpPr>
        <p:grpSpPr>
          <a:xfrm>
            <a:off x="1322144" y="2207395"/>
            <a:ext cx="16661055" cy="3210545"/>
            <a:chOff x="0" y="-19050"/>
            <a:chExt cx="1744696" cy="620008"/>
          </a:xfrm>
        </p:grpSpPr>
        <p:sp>
          <p:nvSpPr>
            <p:cNvPr id="26" name="Freeform 14">
              <a:extLst>
                <a:ext uri="{FF2B5EF4-FFF2-40B4-BE49-F238E27FC236}">
                  <a16:creationId xmlns:a16="http://schemas.microsoft.com/office/drawing/2014/main" id="{1FF8A863-514D-DC30-339F-39E3487437F2}"/>
                </a:ext>
              </a:extLst>
            </p:cNvPr>
            <p:cNvSpPr/>
            <p:nvPr/>
          </p:nvSpPr>
          <p:spPr>
            <a:xfrm>
              <a:off x="0" y="0"/>
              <a:ext cx="1637813" cy="600958"/>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pPr algn="just">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Part 1</a:t>
              </a:r>
              <a:r>
                <a:rPr lang="en-US" sz="1800" dirty="0">
                  <a:effectLst/>
                  <a:latin typeface="Calibri" panose="020F0502020204030204" pitchFamily="34" charset="0"/>
                  <a:ea typeface="Calibri" panose="020F0502020204030204" pitchFamily="34" charset="0"/>
                  <a:cs typeface="Times New Roman" panose="02020603050405020304" pitchFamily="18" charset="0"/>
                </a:rPr>
                <a:t>. Create an algorithm that generates 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NxN</a:t>
              </a:r>
              <a:r>
                <a:rPr lang="en-US" sz="1800" dirty="0">
                  <a:effectLst/>
                  <a:latin typeface="Calibri" panose="020F0502020204030204" pitchFamily="34" charset="0"/>
                  <a:ea typeface="Calibri" panose="020F0502020204030204" pitchFamily="34" charset="0"/>
                  <a:cs typeface="Times New Roman" panose="02020603050405020304" pitchFamily="18" charset="0"/>
                </a:rPr>
                <a:t> matrix filled with the numbers in a specific pattern starting from the center. This matrix should follow the pattern illustrated in the attached image.</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Input: An integer N representing the size of the square matrix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NxN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Output: 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NxN</a:t>
              </a:r>
              <a:r>
                <a:rPr lang="en-US" sz="1800" dirty="0">
                  <a:effectLst/>
                  <a:latin typeface="Calibri" panose="020F0502020204030204" pitchFamily="34" charset="0"/>
                  <a:ea typeface="Calibri" panose="020F0502020204030204" pitchFamily="34" charset="0"/>
                  <a:cs typeface="Times New Roman" panose="02020603050405020304" pitchFamily="18" charset="0"/>
                </a:rPr>
                <a:t> matrix filled with numbers starting from 1 at the center and moving outward in a clockwise manner increasing sequentially, filling the matrix completely.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Part 2</a:t>
              </a:r>
              <a:r>
                <a:rPr lang="en-US" sz="1800" dirty="0">
                  <a:effectLst/>
                  <a:latin typeface="Calibri" panose="020F0502020204030204" pitchFamily="34" charset="0"/>
                  <a:ea typeface="Calibri" panose="020F0502020204030204" pitchFamily="34" charset="0"/>
                  <a:cs typeface="Times New Roman" panose="02020603050405020304" pitchFamily="18" charset="0"/>
                </a:rPr>
                <a:t>. Calculate and print the sum of the numbers along both diagonals of the result matrix (primary and secondary).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Input: Result matrix from the first part.</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Output: Sums of the diagonals separately.</a:t>
              </a: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lvl="0" algn="just">
                <a:lnSpc>
                  <a:spcPct val="107000"/>
                </a:lnSpc>
                <a:spcBef>
                  <a:spcPts val="600"/>
                </a:spcBef>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Box 15">
              <a:extLst>
                <a:ext uri="{FF2B5EF4-FFF2-40B4-BE49-F238E27FC236}">
                  <a16:creationId xmlns:a16="http://schemas.microsoft.com/office/drawing/2014/main" id="{DE9E810D-2637-158D-206A-328256EED934}"/>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grpSp>
        <p:nvGrpSpPr>
          <p:cNvPr id="28" name="Group 13">
            <a:extLst>
              <a:ext uri="{FF2B5EF4-FFF2-40B4-BE49-F238E27FC236}">
                <a16:creationId xmlns:a16="http://schemas.microsoft.com/office/drawing/2014/main" id="{BE3436BC-81A6-CCB4-C221-48E7AA73907F}"/>
              </a:ext>
            </a:extLst>
          </p:cNvPr>
          <p:cNvGrpSpPr/>
          <p:nvPr/>
        </p:nvGrpSpPr>
        <p:grpSpPr>
          <a:xfrm>
            <a:off x="1322144" y="5609673"/>
            <a:ext cx="15975256" cy="4410627"/>
            <a:chOff x="-34298" y="-19050"/>
            <a:chExt cx="1782320" cy="899053"/>
          </a:xfrm>
        </p:grpSpPr>
        <p:sp>
          <p:nvSpPr>
            <p:cNvPr id="29" name="Freeform 14">
              <a:extLst>
                <a:ext uri="{FF2B5EF4-FFF2-40B4-BE49-F238E27FC236}">
                  <a16:creationId xmlns:a16="http://schemas.microsoft.com/office/drawing/2014/main" id="{FC23F92A-173C-4288-84EE-079817A088FA}"/>
                </a:ext>
              </a:extLst>
            </p:cNvPr>
            <p:cNvSpPr/>
            <p:nvPr/>
          </p:nvSpPr>
          <p:spPr>
            <a:xfrm>
              <a:off x="-34298" y="120054"/>
              <a:ext cx="1782320" cy="759949"/>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pPr lvl="0" algn="just">
                <a:lnSpc>
                  <a:spcPct val="107000"/>
                </a:lnSpc>
                <a:spcBef>
                  <a:spcPts val="600"/>
                </a:spcBef>
              </a:pPr>
              <a:r>
                <a:rPr lang="en-US" sz="1800" b="1" dirty="0">
                  <a:effectLst/>
                  <a:latin typeface="Calibri" panose="020F0502020204030204" pitchFamily="34" charset="0"/>
                  <a:ea typeface="Calibri" panose="020F0502020204030204" pitchFamily="34" charset="0"/>
                  <a:cs typeface="Times New Roman" panose="02020603050405020304" pitchFamily="18" charset="0"/>
                </a:rPr>
                <a:t>Part 1</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GB" dirty="0"/>
                <a:t>In this code, I implemented a function called </a:t>
              </a:r>
              <a:r>
                <a:rPr lang="en-GB" dirty="0" err="1"/>
                <a:t>clock_matrix</a:t>
              </a:r>
              <a:r>
                <a:rPr lang="en-GB" dirty="0"/>
                <a:t>(N) that creates an </a:t>
              </a:r>
              <a:r>
                <a:rPr lang="en-GB" dirty="0" err="1"/>
                <a:t>NxN</a:t>
              </a:r>
              <a:r>
                <a:rPr lang="en-GB" dirty="0"/>
                <a:t> matrix filled with numbers in a clockwise spiral pattern starting from the </a:t>
              </a:r>
              <a:r>
                <a:rPr lang="en-GB" dirty="0" err="1"/>
                <a:t>center</a:t>
              </a:r>
              <a:r>
                <a:rPr lang="en-GB" dirty="0"/>
                <a:t>. The matrix is initialized with zeros, and the </a:t>
              </a:r>
              <a:r>
                <a:rPr lang="en-GB" dirty="0" err="1"/>
                <a:t>center</a:t>
              </a:r>
              <a:r>
                <a:rPr lang="en-GB" dirty="0"/>
                <a:t> is determined based on the size N. Starting from the </a:t>
              </a:r>
              <a:r>
                <a:rPr lang="en-GB" dirty="0" err="1"/>
                <a:t>center</a:t>
              </a:r>
              <a:r>
                <a:rPr lang="en-GB" dirty="0"/>
                <a:t> position, the function uses directional vectors to move right, down, left, and up, filling the matrix with sequential numbers. The algorithm employs a loop that adjusts the number of steps taken in each direction, increasing the step count after completing a full cycle of two directional moves. This process continues until the entire matrix is filled with numbers from 1 to N², resulting in a visually appealing spiral layout. The final spiral matrix is printed to verify the output.</a:t>
              </a:r>
            </a:p>
            <a:p>
              <a:pPr lvl="0" algn="just">
                <a:lnSpc>
                  <a:spcPct val="107000"/>
                </a:lnSpc>
                <a:spcBef>
                  <a:spcPts val="600"/>
                </a:spcBef>
              </a:pPr>
              <a:r>
                <a:rPr lang="en-GB" b="1" dirty="0"/>
                <a:t>Part 2</a:t>
              </a:r>
              <a:r>
                <a:rPr lang="en-GB" dirty="0"/>
                <a:t>. In this code, I created a function called </a:t>
              </a:r>
              <a:r>
                <a:rPr lang="en-GB" dirty="0" err="1"/>
                <a:t>sum_diagonals</a:t>
              </a:r>
              <a:r>
                <a:rPr lang="en-GB" dirty="0"/>
                <a:t>(matrix) that calculates the sums of both the primary and secondary diagonals of a given square matrix. The function first determines the size of the matrix (assuming it's </a:t>
              </a:r>
              <a:r>
                <a:rPr lang="en-GB" dirty="0" err="1"/>
                <a:t>NxN</a:t>
              </a:r>
              <a:r>
                <a:rPr lang="en-GB" dirty="0"/>
                <a:t>) and initializes two variables to hold the sums of the diagonals. It then iterates through each row of the matrix, updating the primary diagonal sum by adding elements where the row index equals the column index, and updating the secondary diagonal sum by adding elements where the row index plus the column index equals N - 1. After defining this function, I tested it using a previously generated spiral matrix of size N = 5, and printed the resulting sums of both diagonals, effectively demonstrating the functionality of the implemented method.</a:t>
              </a:r>
            </a:p>
            <a:p>
              <a:pPr lvl="0" algn="just">
                <a:lnSpc>
                  <a:spcPct val="107000"/>
                </a:lnSpc>
                <a:spcBef>
                  <a:spcPts val="600"/>
                </a:spcBef>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0" name="TextBox 15">
              <a:extLst>
                <a:ext uri="{FF2B5EF4-FFF2-40B4-BE49-F238E27FC236}">
                  <a16:creationId xmlns:a16="http://schemas.microsoft.com/office/drawing/2014/main" id="{EA011E12-85F1-25AE-FBF7-31FB59F36836}"/>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grpSp>
        <p:nvGrpSpPr>
          <p:cNvPr id="31" name="Group 10">
            <a:extLst>
              <a:ext uri="{FF2B5EF4-FFF2-40B4-BE49-F238E27FC236}">
                <a16:creationId xmlns:a16="http://schemas.microsoft.com/office/drawing/2014/main" id="{99543126-0B61-6525-D153-9591A63E4CAC}"/>
              </a:ext>
            </a:extLst>
          </p:cNvPr>
          <p:cNvGrpSpPr/>
          <p:nvPr/>
        </p:nvGrpSpPr>
        <p:grpSpPr>
          <a:xfrm>
            <a:off x="6894411" y="1273961"/>
            <a:ext cx="3474003" cy="864710"/>
            <a:chOff x="0" y="-57150"/>
            <a:chExt cx="914964" cy="227743"/>
          </a:xfrm>
        </p:grpSpPr>
        <p:sp>
          <p:nvSpPr>
            <p:cNvPr id="32" name="Freeform 11">
              <a:extLst>
                <a:ext uri="{FF2B5EF4-FFF2-40B4-BE49-F238E27FC236}">
                  <a16:creationId xmlns:a16="http://schemas.microsoft.com/office/drawing/2014/main" id="{DDBF1DC4-C772-FBBA-A204-C2D8AF63C6B1}"/>
                </a:ext>
              </a:extLst>
            </p:cNvPr>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dirty="0"/>
            </a:p>
          </p:txBody>
        </p:sp>
        <p:sp>
          <p:nvSpPr>
            <p:cNvPr id="33" name="TextBox 12">
              <a:extLst>
                <a:ext uri="{FF2B5EF4-FFF2-40B4-BE49-F238E27FC236}">
                  <a16:creationId xmlns:a16="http://schemas.microsoft.com/office/drawing/2014/main" id="{5D12C984-82D1-A5C5-23F2-BF497B941006}"/>
                </a:ext>
              </a:extLst>
            </p:cNvPr>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Questions</a:t>
              </a:r>
              <a:endParaRPr lang="en-US" sz="2981" b="1" spc="29" dirty="0">
                <a:solidFill>
                  <a:srgbClr val="FFFFFF"/>
                </a:solidFill>
                <a:latin typeface="DM Sans Bold"/>
                <a:ea typeface="DM Sans Bold"/>
                <a:cs typeface="DM Sans Bold"/>
                <a:sym typeface="DM Sans Bold"/>
              </a:endParaRPr>
            </a:p>
          </p:txBody>
        </p:sp>
      </p:grpSp>
      <p:grpSp>
        <p:nvGrpSpPr>
          <p:cNvPr id="34" name="Group 10">
            <a:extLst>
              <a:ext uri="{FF2B5EF4-FFF2-40B4-BE49-F238E27FC236}">
                <a16:creationId xmlns:a16="http://schemas.microsoft.com/office/drawing/2014/main" id="{2E4515FE-0FD5-8E42-31FB-41410D2BD75B}"/>
              </a:ext>
            </a:extLst>
          </p:cNvPr>
          <p:cNvGrpSpPr/>
          <p:nvPr/>
        </p:nvGrpSpPr>
        <p:grpSpPr>
          <a:xfrm>
            <a:off x="6935362" y="5544947"/>
            <a:ext cx="3474003" cy="647719"/>
            <a:chOff x="0" y="0"/>
            <a:chExt cx="914964" cy="170593"/>
          </a:xfrm>
        </p:grpSpPr>
        <p:sp>
          <p:nvSpPr>
            <p:cNvPr id="35" name="Freeform 11">
              <a:extLst>
                <a:ext uri="{FF2B5EF4-FFF2-40B4-BE49-F238E27FC236}">
                  <a16:creationId xmlns:a16="http://schemas.microsoft.com/office/drawing/2014/main" id="{202FE218-35FE-5726-3077-C6FE78A4D8FA}"/>
                </a:ext>
              </a:extLst>
            </p:cNvPr>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36" name="TextBox 12">
              <a:extLst>
                <a:ext uri="{FF2B5EF4-FFF2-40B4-BE49-F238E27FC236}">
                  <a16:creationId xmlns:a16="http://schemas.microsoft.com/office/drawing/2014/main" id="{E09D4ACB-FFEB-ACD7-2AC1-D41C630188F7}"/>
                </a:ext>
              </a:extLst>
            </p:cNvPr>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dirty="0">
                  <a:solidFill>
                    <a:srgbClr val="FFFFFF"/>
                  </a:solidFill>
                  <a:latin typeface="DM Sans Bold"/>
                  <a:ea typeface="DM Sans Bold"/>
                  <a:cs typeface="DM Sans Bold"/>
                  <a:sym typeface="DM Sans Bold"/>
                </a:rPr>
                <a:t>Solutions</a:t>
              </a:r>
            </a:p>
          </p:txBody>
        </p:sp>
      </p:grpSp>
    </p:spTree>
    <p:extLst>
      <p:ext uri="{BB962C8B-B14F-4D97-AF65-F5344CB8AC3E}">
        <p14:creationId xmlns:p14="http://schemas.microsoft.com/office/powerpoint/2010/main" val="35191562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96F20E-A526-6337-77EC-275C7D9F780F}"/>
            </a:ext>
          </a:extLst>
        </p:cNvPr>
        <p:cNvGrpSpPr/>
        <p:nvPr/>
      </p:nvGrpSpPr>
      <p:grpSpPr>
        <a:xfrm>
          <a:off x="0" y="0"/>
          <a:ext cx="0" cy="0"/>
          <a:chOff x="0" y="0"/>
          <a:chExt cx="0" cy="0"/>
        </a:xfrm>
      </p:grpSpPr>
      <p:sp>
        <p:nvSpPr>
          <p:cNvPr id="3" name="Freeform 2">
            <a:extLst>
              <a:ext uri="{FF2B5EF4-FFF2-40B4-BE49-F238E27FC236}">
                <a16:creationId xmlns:a16="http://schemas.microsoft.com/office/drawing/2014/main" id="{FE852918-A701-250A-05F5-EDF3B92BED83}"/>
              </a:ext>
            </a:extLst>
          </p:cNvPr>
          <p:cNvSpPr/>
          <p:nvPr/>
        </p:nvSpPr>
        <p:spPr>
          <a:xfrm flipH="1" flipV="1">
            <a:off x="0" y="-32004"/>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4" name="Group 10">
            <a:extLst>
              <a:ext uri="{FF2B5EF4-FFF2-40B4-BE49-F238E27FC236}">
                <a16:creationId xmlns:a16="http://schemas.microsoft.com/office/drawing/2014/main" id="{0717D86B-7043-1C18-1F28-3C7DDD499AC8}"/>
              </a:ext>
            </a:extLst>
          </p:cNvPr>
          <p:cNvGrpSpPr/>
          <p:nvPr/>
        </p:nvGrpSpPr>
        <p:grpSpPr>
          <a:xfrm>
            <a:off x="6822125" y="1216220"/>
            <a:ext cx="3474003" cy="864710"/>
            <a:chOff x="0" y="-27695"/>
            <a:chExt cx="914964" cy="227743"/>
          </a:xfrm>
        </p:grpSpPr>
        <p:sp>
          <p:nvSpPr>
            <p:cNvPr id="5" name="Freeform 11">
              <a:extLst>
                <a:ext uri="{FF2B5EF4-FFF2-40B4-BE49-F238E27FC236}">
                  <a16:creationId xmlns:a16="http://schemas.microsoft.com/office/drawing/2014/main" id="{0D972F82-F5F4-D975-8B86-17ED4D6156EC}"/>
                </a:ext>
              </a:extLst>
            </p:cNvPr>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6" name="TextBox 12">
              <a:extLst>
                <a:ext uri="{FF2B5EF4-FFF2-40B4-BE49-F238E27FC236}">
                  <a16:creationId xmlns:a16="http://schemas.microsoft.com/office/drawing/2014/main" id="{98D9A396-5CD0-A7F9-F9EA-17C5B082B55D}"/>
                </a:ext>
              </a:extLst>
            </p:cNvPr>
            <p:cNvSpPr txBox="1"/>
            <p:nvPr/>
          </p:nvSpPr>
          <p:spPr>
            <a:xfrm>
              <a:off x="0" y="-27695"/>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dirty="0">
                  <a:solidFill>
                    <a:srgbClr val="FFFFFF"/>
                  </a:solidFill>
                  <a:latin typeface="DM Sans Bold"/>
                  <a:ea typeface="DM Sans Bold"/>
                  <a:cs typeface="DM Sans Bold"/>
                  <a:sym typeface="DM Sans Bold"/>
                </a:rPr>
                <a:t>Findings</a:t>
              </a:r>
            </a:p>
          </p:txBody>
        </p:sp>
      </p:grpSp>
      <p:sp>
        <p:nvSpPr>
          <p:cNvPr id="9" name="TextBox 15">
            <a:extLst>
              <a:ext uri="{FF2B5EF4-FFF2-40B4-BE49-F238E27FC236}">
                <a16:creationId xmlns:a16="http://schemas.microsoft.com/office/drawing/2014/main" id="{FF806A88-630C-A582-1DBF-258CF5772CCB}"/>
              </a:ext>
            </a:extLst>
          </p:cNvPr>
          <p:cNvSpPr txBox="1"/>
          <p:nvPr/>
        </p:nvSpPr>
        <p:spPr>
          <a:xfrm>
            <a:off x="228600" y="1866900"/>
            <a:ext cx="16661055" cy="2906749"/>
          </a:xfrm>
          <a:prstGeom prst="rect">
            <a:avLst/>
          </a:prstGeom>
        </p:spPr>
        <p:txBody>
          <a:bodyPr lIns="50800" tIns="50800" rIns="50800" bIns="50800" rtlCol="0" anchor="ctr"/>
          <a:lstStyle/>
          <a:p>
            <a:pPr algn="ctr">
              <a:lnSpc>
                <a:spcPts val="2859"/>
              </a:lnSpc>
            </a:pPr>
            <a:endParaRPr/>
          </a:p>
        </p:txBody>
      </p:sp>
      <p:pic>
        <p:nvPicPr>
          <p:cNvPr id="10" name="Picture 9" descr="A screenshot of a computer&#10;&#10;Description automatically generated">
            <a:extLst>
              <a:ext uri="{FF2B5EF4-FFF2-40B4-BE49-F238E27FC236}">
                <a16:creationId xmlns:a16="http://schemas.microsoft.com/office/drawing/2014/main" id="{4BAF5059-B589-C478-2845-551431A93D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87" y="2897514"/>
            <a:ext cx="5767635" cy="3775524"/>
          </a:xfrm>
          <a:prstGeom prst="rect">
            <a:avLst/>
          </a:prstGeom>
          <a:ln w="127000" cap="sq">
            <a:solidFill>
              <a:srgbClr val="000000"/>
            </a:solidFill>
            <a:miter lim="800000"/>
          </a:ln>
          <a:effectLst>
            <a:outerShdw blurRad="57150" dist="50800" dir="2700000" algn="tl" rotWithShape="0">
              <a:srgbClr val="000000">
                <a:alpha val="40000"/>
              </a:srgbClr>
            </a:outerShdw>
          </a:effectLst>
        </p:spPr>
      </p:pic>
      <p:pic>
        <p:nvPicPr>
          <p:cNvPr id="12" name="Picture 11" descr="A screenshot of a computer code&#10;&#10;Description automatically generated">
            <a:extLst>
              <a:ext uri="{FF2B5EF4-FFF2-40B4-BE49-F238E27FC236}">
                <a16:creationId xmlns:a16="http://schemas.microsoft.com/office/drawing/2014/main" id="{989B26BC-336E-0C36-5EE5-F2F2BBFAE7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1400" y="3225147"/>
            <a:ext cx="10504869" cy="3120258"/>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4" name="TextBox 13">
            <a:extLst>
              <a:ext uri="{FF2B5EF4-FFF2-40B4-BE49-F238E27FC236}">
                <a16:creationId xmlns:a16="http://schemas.microsoft.com/office/drawing/2014/main" id="{CEA7362D-A0CE-4A33-5F76-ED226D8A0D92}"/>
              </a:ext>
            </a:extLst>
          </p:cNvPr>
          <p:cNvSpPr txBox="1"/>
          <p:nvPr/>
        </p:nvSpPr>
        <p:spPr>
          <a:xfrm>
            <a:off x="1975104" y="6942822"/>
            <a:ext cx="3587496" cy="369332"/>
          </a:xfrm>
          <a:prstGeom prst="rect">
            <a:avLst/>
          </a:prstGeom>
          <a:noFill/>
        </p:spPr>
        <p:txBody>
          <a:bodyPr wrap="square" rtlCol="0">
            <a:spAutoFit/>
          </a:bodyPr>
          <a:lstStyle/>
          <a:p>
            <a:pPr algn="ctr"/>
            <a:r>
              <a:rPr lang="en-US" dirty="0"/>
              <a:t>Part 1 result</a:t>
            </a:r>
          </a:p>
        </p:txBody>
      </p:sp>
      <p:sp>
        <p:nvSpPr>
          <p:cNvPr id="15" name="TextBox 14">
            <a:extLst>
              <a:ext uri="{FF2B5EF4-FFF2-40B4-BE49-F238E27FC236}">
                <a16:creationId xmlns:a16="http://schemas.microsoft.com/office/drawing/2014/main" id="{20B5C516-CD2F-9B83-4840-EF3C6E9E5161}"/>
              </a:ext>
            </a:extLst>
          </p:cNvPr>
          <p:cNvSpPr txBox="1"/>
          <p:nvPr/>
        </p:nvSpPr>
        <p:spPr>
          <a:xfrm>
            <a:off x="11125200" y="6942822"/>
            <a:ext cx="3587496" cy="369332"/>
          </a:xfrm>
          <a:prstGeom prst="rect">
            <a:avLst/>
          </a:prstGeom>
          <a:noFill/>
        </p:spPr>
        <p:txBody>
          <a:bodyPr wrap="square" rtlCol="0">
            <a:spAutoFit/>
          </a:bodyPr>
          <a:lstStyle/>
          <a:p>
            <a:pPr algn="ctr"/>
            <a:r>
              <a:rPr lang="en-US" dirty="0"/>
              <a:t>Part 2 result</a:t>
            </a:r>
          </a:p>
        </p:txBody>
      </p:sp>
    </p:spTree>
    <p:extLst>
      <p:ext uri="{BB962C8B-B14F-4D97-AF65-F5344CB8AC3E}">
        <p14:creationId xmlns:p14="http://schemas.microsoft.com/office/powerpoint/2010/main" val="1022200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81F78F-BD2A-2412-16FC-2BA7A9A5505C}"/>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C9905304-3602-4811-F20D-228274339AB8}"/>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sp>
        <p:nvSpPr>
          <p:cNvPr id="13" name="TextBox 13">
            <a:extLst>
              <a:ext uri="{FF2B5EF4-FFF2-40B4-BE49-F238E27FC236}">
                <a16:creationId xmlns:a16="http://schemas.microsoft.com/office/drawing/2014/main" id="{BDE1FE20-F7A8-976F-A88F-BFE650AF2AFE}"/>
              </a:ext>
            </a:extLst>
          </p:cNvPr>
          <p:cNvSpPr txBox="1"/>
          <p:nvPr/>
        </p:nvSpPr>
        <p:spPr>
          <a:xfrm>
            <a:off x="2862674" y="266700"/>
            <a:ext cx="11552977" cy="1166783"/>
          </a:xfrm>
          <a:prstGeom prst="rect">
            <a:avLst/>
          </a:prstGeom>
        </p:spPr>
        <p:txBody>
          <a:bodyPr lIns="0" tIns="0" rIns="0" bIns="0" rtlCol="0" anchor="t">
            <a:spAutoFit/>
          </a:bodyPr>
          <a:lstStyle/>
          <a:p>
            <a:pPr algn="ctr">
              <a:lnSpc>
                <a:spcPts val="9587"/>
              </a:lnSpc>
            </a:pPr>
            <a:r>
              <a:rPr lang="en-US" sz="6947" b="1" spc="368" dirty="0">
                <a:solidFill>
                  <a:srgbClr val="231F20"/>
                </a:solidFill>
                <a:latin typeface="Oswald Bold"/>
                <a:ea typeface="Oswald Bold"/>
                <a:cs typeface="Oswald Bold"/>
                <a:sym typeface="Oswald Bold"/>
              </a:rPr>
              <a:t>Section 2</a:t>
            </a:r>
          </a:p>
        </p:txBody>
      </p:sp>
      <p:sp>
        <p:nvSpPr>
          <p:cNvPr id="23" name="Freeform 23">
            <a:extLst>
              <a:ext uri="{FF2B5EF4-FFF2-40B4-BE49-F238E27FC236}">
                <a16:creationId xmlns:a16="http://schemas.microsoft.com/office/drawing/2014/main" id="{3CE519C7-66F7-54AB-8264-296C3571CF40}"/>
              </a:ext>
            </a:extLst>
          </p:cNvPr>
          <p:cNvSpPr/>
          <p:nvPr/>
        </p:nvSpPr>
        <p:spPr>
          <a:xfrm>
            <a:off x="15109988" y="-521970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24" name="Freeform 24">
            <a:extLst>
              <a:ext uri="{FF2B5EF4-FFF2-40B4-BE49-F238E27FC236}">
                <a16:creationId xmlns:a16="http://schemas.microsoft.com/office/drawing/2014/main" id="{7C64A0A7-4EDE-080E-435B-F5BADCC5E142}"/>
              </a:ext>
            </a:extLst>
          </p:cNvPr>
          <p:cNvSpPr/>
          <p:nvPr/>
        </p:nvSpPr>
        <p:spPr>
          <a:xfrm rot="-4176364">
            <a:off x="-5603197" y="6236356"/>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nvGrpSpPr>
          <p:cNvPr id="25" name="Group 13">
            <a:extLst>
              <a:ext uri="{FF2B5EF4-FFF2-40B4-BE49-F238E27FC236}">
                <a16:creationId xmlns:a16="http://schemas.microsoft.com/office/drawing/2014/main" id="{7EF7A99D-BF8E-0F1A-983B-EF470A917354}"/>
              </a:ext>
            </a:extLst>
          </p:cNvPr>
          <p:cNvGrpSpPr/>
          <p:nvPr/>
        </p:nvGrpSpPr>
        <p:grpSpPr>
          <a:xfrm>
            <a:off x="1322144" y="2207395"/>
            <a:ext cx="16661055" cy="3302847"/>
            <a:chOff x="0" y="-19050"/>
            <a:chExt cx="1744696" cy="637833"/>
          </a:xfrm>
        </p:grpSpPr>
        <p:sp>
          <p:nvSpPr>
            <p:cNvPr id="26" name="Freeform 14">
              <a:extLst>
                <a:ext uri="{FF2B5EF4-FFF2-40B4-BE49-F238E27FC236}">
                  <a16:creationId xmlns:a16="http://schemas.microsoft.com/office/drawing/2014/main" id="{0521140E-FCC4-0029-4A3C-3D589F27F787}"/>
                </a:ext>
              </a:extLst>
            </p:cNvPr>
            <p:cNvSpPr/>
            <p:nvPr/>
          </p:nvSpPr>
          <p:spPr>
            <a:xfrm>
              <a:off x="0" y="0"/>
              <a:ext cx="1639939" cy="618783"/>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pPr algn="just">
                <a:lnSpc>
                  <a:spcPct val="107000"/>
                </a:lnSpc>
                <a:spcAft>
                  <a:spcPts val="800"/>
                </a:spcAft>
              </a:pPr>
              <a:r>
                <a:rPr lang="en-US" sz="1800" dirty="0">
                  <a:effectLst/>
                  <a:latin typeface="DM Sans" pitchFamily="2" charset="77"/>
                  <a:ea typeface="Calibri" panose="020F0502020204030204" pitchFamily="34" charset="0"/>
                  <a:cs typeface="Times New Roman" panose="02020603050405020304" pitchFamily="18" charset="0"/>
                </a:rPr>
                <a:t>You are provided with Distributed Acoustic Sensing data (Distributed acoustic sensing - Wikipedia). The fiber cable is sticked to the outside of pipe which goes down to the earth for couple of kilometers. Inside of the pipe is liquid flow. Spatial discretization is 1m (each row in the dataset corresponds for specific depth) and temporal resolution is 1 minute (each column in the well corresponds to a minute).</a:t>
              </a:r>
              <a:endParaRPr lang="en-GB" sz="1800" dirty="0">
                <a:effectLst/>
                <a:latin typeface="DM Sans" pitchFamily="2" charset="77"/>
                <a:ea typeface="Calibri" panose="020F0502020204030204" pitchFamily="34" charset="0"/>
                <a:cs typeface="Times New Roman" panose="02020603050405020304" pitchFamily="18" charset="0"/>
              </a:endParaRPr>
            </a:p>
            <a:p>
              <a:pPr algn="just">
                <a:lnSpc>
                  <a:spcPct val="107000"/>
                </a:lnSpc>
                <a:spcAft>
                  <a:spcPts val="800"/>
                </a:spcAft>
              </a:pPr>
              <a:r>
                <a:rPr lang="en-US" sz="1800" dirty="0">
                  <a:effectLst/>
                  <a:latin typeface="DM Sans" pitchFamily="2" charset="77"/>
                  <a:ea typeface="Calibri" panose="020F0502020204030204" pitchFamily="34" charset="0"/>
                  <a:cs typeface="Times New Roman" panose="02020603050405020304" pitchFamily="18" charset="0"/>
                </a:rPr>
                <a:t>Your task is to implement some coding with further interpretations/observations of results:</a:t>
              </a:r>
              <a:endParaRPr lang="en-GB" sz="1800" dirty="0">
                <a:effectLst/>
                <a:latin typeface="DM Sans" pitchFamily="2" charset="77"/>
                <a:ea typeface="Calibri" panose="020F0502020204030204" pitchFamily="34" charset="0"/>
                <a:cs typeface="Times New Roman" panose="02020603050405020304" pitchFamily="18" charset="0"/>
              </a:endParaRPr>
            </a:p>
            <a:p>
              <a:pPr marL="342900" algn="just">
                <a:lnSpc>
                  <a:spcPct val="107000"/>
                </a:lnSpc>
                <a:spcAft>
                  <a:spcPts val="800"/>
                </a:spcAft>
                <a:tabLst>
                  <a:tab pos="342900" algn="l"/>
                </a:tabLst>
              </a:pPr>
              <a:r>
                <a:rPr lang="en-US" sz="1800" dirty="0">
                  <a:effectLst/>
                  <a:latin typeface="DM Sans" pitchFamily="2" charset="77"/>
                  <a:ea typeface="Calibri" panose="020F0502020204030204" pitchFamily="34" charset="0"/>
                  <a:cs typeface="Times New Roman" panose="02020603050405020304" pitchFamily="18" charset="0"/>
                </a:rPr>
                <a:t>• Brief description of Distributed Acoustic Sensing (DAS) working principle and cases of its applications </a:t>
              </a:r>
              <a:endParaRPr lang="en-GB" sz="1800" dirty="0">
                <a:effectLst/>
                <a:latin typeface="DM Sans" pitchFamily="2" charset="77"/>
                <a:ea typeface="Calibri" panose="020F0502020204030204" pitchFamily="34" charset="0"/>
                <a:cs typeface="Times New Roman" panose="02020603050405020304" pitchFamily="18" charset="0"/>
              </a:endParaRPr>
            </a:p>
            <a:p>
              <a:pPr marL="342900" algn="just">
                <a:lnSpc>
                  <a:spcPct val="107000"/>
                </a:lnSpc>
                <a:spcAft>
                  <a:spcPts val="800"/>
                </a:spcAft>
                <a:tabLst>
                  <a:tab pos="342900" algn="l"/>
                </a:tabLst>
              </a:pPr>
              <a:r>
                <a:rPr lang="en-US" sz="1800" dirty="0">
                  <a:effectLst/>
                  <a:latin typeface="DM Sans" pitchFamily="2" charset="77"/>
                  <a:ea typeface="Calibri" panose="020F0502020204030204" pitchFamily="34" charset="0"/>
                  <a:cs typeface="Times New Roman" panose="02020603050405020304" pitchFamily="18" charset="0"/>
                </a:rPr>
                <a:t>• Do data observations: some statistical analysis to get to know your data as well as various types of visualizations and insights from them </a:t>
              </a:r>
              <a:endParaRPr lang="en-GB" sz="1800" dirty="0">
                <a:effectLst/>
                <a:latin typeface="DM Sans" pitchFamily="2" charset="77"/>
                <a:ea typeface="Calibri" panose="020F0502020204030204" pitchFamily="34" charset="0"/>
                <a:cs typeface="Times New Roman" panose="02020603050405020304" pitchFamily="18" charset="0"/>
              </a:endParaRPr>
            </a:p>
            <a:p>
              <a:pPr marL="342900" algn="just">
                <a:lnSpc>
                  <a:spcPct val="107000"/>
                </a:lnSpc>
                <a:spcAft>
                  <a:spcPts val="800"/>
                </a:spcAft>
                <a:tabLst>
                  <a:tab pos="342900" algn="l"/>
                </a:tabLst>
              </a:pPr>
              <a:r>
                <a:rPr lang="en-US" sz="1800" dirty="0">
                  <a:effectLst/>
                  <a:latin typeface="DM Sans" pitchFamily="2" charset="77"/>
                  <a:ea typeface="Calibri" panose="020F0502020204030204" pitchFamily="34" charset="0"/>
                  <a:cs typeface="Times New Roman" panose="02020603050405020304" pitchFamily="18" charset="0"/>
                </a:rPr>
                <a:t>• Implement at least one algorithm (coding in Python, MATLAB, etc.) for line detection in the given signal using spatiotemporal data. Implementation of additional algorithm and its comparison with the first one is highly welcomed</a:t>
              </a:r>
              <a:endParaRPr lang="en-GB" sz="1800" dirty="0">
                <a:effectLst/>
                <a:latin typeface="DM Sans" pitchFamily="2" charset="77"/>
                <a:ea typeface="Calibri" panose="020F0502020204030204" pitchFamily="34" charset="0"/>
                <a:cs typeface="Times New Roman" panose="02020603050405020304" pitchFamily="18" charset="0"/>
              </a:endParaRPr>
            </a:p>
            <a:p>
              <a:pPr marL="342900" algn="just">
                <a:lnSpc>
                  <a:spcPct val="107000"/>
                </a:lnSpc>
                <a:spcAft>
                  <a:spcPts val="800"/>
                </a:spcAft>
                <a:tabLst>
                  <a:tab pos="342900" algn="l"/>
                </a:tabLst>
              </a:pPr>
              <a:r>
                <a:rPr lang="en-US" sz="1800" dirty="0">
                  <a:effectLst/>
                  <a:latin typeface="DM Sans" pitchFamily="2" charset="77"/>
                  <a:ea typeface="Calibri" panose="020F0502020204030204" pitchFamily="34" charset="0"/>
                  <a:cs typeface="Times New Roman" panose="02020603050405020304" pitchFamily="18" charset="0"/>
                </a:rPr>
                <a:t>• Describe properties of the lines in case they are detected (algorithmically)</a:t>
              </a:r>
              <a:endParaRPr lang="en-GB" sz="1800" dirty="0">
                <a:effectLst/>
                <a:latin typeface="DM Sans" pitchFamily="2" charset="77"/>
                <a:ea typeface="Calibri" panose="020F0502020204030204" pitchFamily="34" charset="0"/>
                <a:cs typeface="Times New Roman" panose="02020603050405020304" pitchFamily="18" charset="0"/>
              </a:endParaRPr>
            </a:p>
            <a:p>
              <a:pPr lvl="0" algn="just">
                <a:lnSpc>
                  <a:spcPct val="107000"/>
                </a:lnSpc>
                <a:spcBef>
                  <a:spcPts val="600"/>
                </a:spcBef>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7" name="TextBox 15">
              <a:extLst>
                <a:ext uri="{FF2B5EF4-FFF2-40B4-BE49-F238E27FC236}">
                  <a16:creationId xmlns:a16="http://schemas.microsoft.com/office/drawing/2014/main" id="{91F287D4-A9E6-9E3C-B5AF-3A47B23CF3AC}"/>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grpSp>
        <p:nvGrpSpPr>
          <p:cNvPr id="28" name="Group 13">
            <a:extLst>
              <a:ext uri="{FF2B5EF4-FFF2-40B4-BE49-F238E27FC236}">
                <a16:creationId xmlns:a16="http://schemas.microsoft.com/office/drawing/2014/main" id="{2AF74BD4-9AA0-3427-B1AD-85D6FA9D59DC}"/>
              </a:ext>
            </a:extLst>
          </p:cNvPr>
          <p:cNvGrpSpPr/>
          <p:nvPr/>
        </p:nvGrpSpPr>
        <p:grpSpPr>
          <a:xfrm>
            <a:off x="1355672" y="6042193"/>
            <a:ext cx="15975256" cy="2753855"/>
            <a:chOff x="-34298" y="-19050"/>
            <a:chExt cx="1782320" cy="561340"/>
          </a:xfrm>
        </p:grpSpPr>
        <p:sp>
          <p:nvSpPr>
            <p:cNvPr id="29" name="Freeform 14">
              <a:extLst>
                <a:ext uri="{FF2B5EF4-FFF2-40B4-BE49-F238E27FC236}">
                  <a16:creationId xmlns:a16="http://schemas.microsoft.com/office/drawing/2014/main" id="{CDD0CA4B-338A-7973-3A8B-F9569C169F5F}"/>
                </a:ext>
              </a:extLst>
            </p:cNvPr>
            <p:cNvSpPr/>
            <p:nvPr/>
          </p:nvSpPr>
          <p:spPr>
            <a:xfrm>
              <a:off x="-34298" y="157766"/>
              <a:ext cx="1782320" cy="344254"/>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pPr algn="just">
                <a:lnSpc>
                  <a:spcPct val="107000"/>
                </a:lnSpc>
                <a:spcBef>
                  <a:spcPts val="600"/>
                </a:spcBef>
              </a:pPr>
              <a:r>
                <a:rPr lang="en-US" sz="1800" dirty="0">
                  <a:effectLst/>
                  <a:latin typeface="Calibri" panose="020F0502020204030204" pitchFamily="34" charset="0"/>
                  <a:ea typeface="Calibri" panose="020F0502020204030204" pitchFamily="34" charset="0"/>
                  <a:cs typeface="Times New Roman" panose="02020603050405020304" pitchFamily="18" charset="0"/>
                </a:rPr>
                <a:t> After gaining deep understanding how DAS is working and what is its’ principles, I used descriptive statistics to observe dataset. For line detection in this algorithm, Haugh Transform and Gradient-Based method were applied. Using a voting process in parameter space, the Hough Transform is a feature extraction method that may identify objects with imperfections. When applied to lines, it reduces a challenging global detection problem in image space to a local peak detection problem in parameter space that is simpler to solve. The gradient method detects the edges by looking for the maximum.</a:t>
              </a:r>
            </a:p>
          </p:txBody>
        </p:sp>
        <p:sp>
          <p:nvSpPr>
            <p:cNvPr id="30" name="TextBox 15">
              <a:extLst>
                <a:ext uri="{FF2B5EF4-FFF2-40B4-BE49-F238E27FC236}">
                  <a16:creationId xmlns:a16="http://schemas.microsoft.com/office/drawing/2014/main" id="{B96E7CD3-5942-617F-9F30-E224BBA1F0C0}"/>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grpSp>
        <p:nvGrpSpPr>
          <p:cNvPr id="31" name="Group 10">
            <a:extLst>
              <a:ext uri="{FF2B5EF4-FFF2-40B4-BE49-F238E27FC236}">
                <a16:creationId xmlns:a16="http://schemas.microsoft.com/office/drawing/2014/main" id="{DF1EDE77-9E4E-26EA-3E4B-E30D84697E6D}"/>
              </a:ext>
            </a:extLst>
          </p:cNvPr>
          <p:cNvGrpSpPr/>
          <p:nvPr/>
        </p:nvGrpSpPr>
        <p:grpSpPr>
          <a:xfrm>
            <a:off x="6894411" y="1273961"/>
            <a:ext cx="3474003" cy="864710"/>
            <a:chOff x="0" y="-57150"/>
            <a:chExt cx="914964" cy="227743"/>
          </a:xfrm>
        </p:grpSpPr>
        <p:sp>
          <p:nvSpPr>
            <p:cNvPr id="32" name="Freeform 11">
              <a:extLst>
                <a:ext uri="{FF2B5EF4-FFF2-40B4-BE49-F238E27FC236}">
                  <a16:creationId xmlns:a16="http://schemas.microsoft.com/office/drawing/2014/main" id="{4AC10693-4261-25BA-E3AF-8BE235B8FFF0}"/>
                </a:ext>
              </a:extLst>
            </p:cNvPr>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dirty="0"/>
            </a:p>
          </p:txBody>
        </p:sp>
        <p:sp>
          <p:nvSpPr>
            <p:cNvPr id="33" name="TextBox 12">
              <a:extLst>
                <a:ext uri="{FF2B5EF4-FFF2-40B4-BE49-F238E27FC236}">
                  <a16:creationId xmlns:a16="http://schemas.microsoft.com/office/drawing/2014/main" id="{C0B62737-533A-D062-6D50-BF24ADED8939}"/>
                </a:ext>
              </a:extLst>
            </p:cNvPr>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Questions</a:t>
              </a:r>
              <a:endParaRPr lang="en-US" sz="2981" b="1" spc="29" dirty="0">
                <a:solidFill>
                  <a:srgbClr val="FFFFFF"/>
                </a:solidFill>
                <a:latin typeface="DM Sans Bold"/>
                <a:ea typeface="DM Sans Bold"/>
                <a:cs typeface="DM Sans Bold"/>
                <a:sym typeface="DM Sans Bold"/>
              </a:endParaRPr>
            </a:p>
          </p:txBody>
        </p:sp>
      </p:grpSp>
      <p:grpSp>
        <p:nvGrpSpPr>
          <p:cNvPr id="34" name="Group 10">
            <a:extLst>
              <a:ext uri="{FF2B5EF4-FFF2-40B4-BE49-F238E27FC236}">
                <a16:creationId xmlns:a16="http://schemas.microsoft.com/office/drawing/2014/main" id="{94EF8311-910B-8B33-CCF2-7E0229BF8D15}"/>
              </a:ext>
            </a:extLst>
          </p:cNvPr>
          <p:cNvGrpSpPr/>
          <p:nvPr/>
        </p:nvGrpSpPr>
        <p:grpSpPr>
          <a:xfrm>
            <a:off x="6902160" y="5931858"/>
            <a:ext cx="3474003" cy="647719"/>
            <a:chOff x="0" y="0"/>
            <a:chExt cx="914964" cy="170593"/>
          </a:xfrm>
        </p:grpSpPr>
        <p:sp>
          <p:nvSpPr>
            <p:cNvPr id="35" name="Freeform 11">
              <a:extLst>
                <a:ext uri="{FF2B5EF4-FFF2-40B4-BE49-F238E27FC236}">
                  <a16:creationId xmlns:a16="http://schemas.microsoft.com/office/drawing/2014/main" id="{F1DDBACB-8B9C-7F5C-320A-2A4059D0C377}"/>
                </a:ext>
              </a:extLst>
            </p:cNvPr>
            <p:cNvSpPr/>
            <p:nvPr/>
          </p:nvSpPr>
          <p:spPr>
            <a:xfrm>
              <a:off x="0" y="0"/>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US"/>
            </a:p>
          </p:txBody>
        </p:sp>
        <p:sp>
          <p:nvSpPr>
            <p:cNvPr id="36" name="TextBox 12">
              <a:extLst>
                <a:ext uri="{FF2B5EF4-FFF2-40B4-BE49-F238E27FC236}">
                  <a16:creationId xmlns:a16="http://schemas.microsoft.com/office/drawing/2014/main" id="{074074E5-64B7-4B5E-370B-98A734A46E6C}"/>
                </a:ext>
              </a:extLst>
            </p:cNvPr>
            <p:cNvSpPr txBox="1"/>
            <p:nvPr/>
          </p:nvSpPr>
          <p:spPr>
            <a:xfrm>
              <a:off x="0" y="-57150"/>
              <a:ext cx="914964" cy="227743"/>
            </a:xfrm>
            <a:prstGeom prst="rect">
              <a:avLst/>
            </a:prstGeom>
          </p:spPr>
          <p:txBody>
            <a:bodyPr lIns="50800" tIns="50800" rIns="50800" bIns="50800" rtlCol="0" anchor="ctr"/>
            <a:lstStyle/>
            <a:p>
              <a:pPr marL="0" lvl="0" indent="0" algn="ctr">
                <a:lnSpc>
                  <a:spcPts val="4114"/>
                </a:lnSpc>
                <a:spcBef>
                  <a:spcPct val="0"/>
                </a:spcBef>
              </a:pPr>
              <a:r>
                <a:rPr lang="en-US" sz="2981" b="1" spc="29" dirty="0">
                  <a:solidFill>
                    <a:srgbClr val="FFFFFF"/>
                  </a:solidFill>
                  <a:latin typeface="DM Sans Bold"/>
                  <a:ea typeface="DM Sans Bold"/>
                  <a:cs typeface="DM Sans Bold"/>
                  <a:sym typeface="DM Sans Bold"/>
                </a:rPr>
                <a:t>Solutions</a:t>
              </a:r>
            </a:p>
          </p:txBody>
        </p:sp>
      </p:grpSp>
    </p:spTree>
    <p:extLst>
      <p:ext uri="{BB962C8B-B14F-4D97-AF65-F5344CB8AC3E}">
        <p14:creationId xmlns:p14="http://schemas.microsoft.com/office/powerpoint/2010/main" val="636849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CD56E-3C2A-1C5E-CEC1-1DDD8F1CC909}"/>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E54DCDB-E56B-97D2-EDAF-67DD33C1BA9F}"/>
              </a:ext>
            </a:extLst>
          </p:cNvPr>
          <p:cNvSpPr/>
          <p:nvPr/>
        </p:nvSpPr>
        <p:spPr>
          <a:xfrm flipH="1" flipV="1">
            <a:off x="46969"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US"/>
          </a:p>
        </p:txBody>
      </p:sp>
      <p:grpSp>
        <p:nvGrpSpPr>
          <p:cNvPr id="3" name="Group 3">
            <a:extLst>
              <a:ext uri="{FF2B5EF4-FFF2-40B4-BE49-F238E27FC236}">
                <a16:creationId xmlns:a16="http://schemas.microsoft.com/office/drawing/2014/main" id="{164C3D37-7ACE-8899-30D3-8A5B395E3F86}"/>
              </a:ext>
            </a:extLst>
          </p:cNvPr>
          <p:cNvGrpSpPr/>
          <p:nvPr/>
        </p:nvGrpSpPr>
        <p:grpSpPr>
          <a:xfrm>
            <a:off x="0" y="0"/>
            <a:ext cx="18288000" cy="3086100"/>
            <a:chOff x="0" y="0"/>
            <a:chExt cx="4816593" cy="812800"/>
          </a:xfrm>
        </p:grpSpPr>
        <p:sp>
          <p:nvSpPr>
            <p:cNvPr id="4" name="Freeform 4">
              <a:extLst>
                <a:ext uri="{FF2B5EF4-FFF2-40B4-BE49-F238E27FC236}">
                  <a16:creationId xmlns:a16="http://schemas.microsoft.com/office/drawing/2014/main" id="{2CF8BD79-1421-3A94-B3AC-D4CD1B8C2716}"/>
                </a:ext>
              </a:extLst>
            </p:cNvPr>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US"/>
            </a:p>
          </p:txBody>
        </p:sp>
        <p:sp>
          <p:nvSpPr>
            <p:cNvPr id="5" name="TextBox 5">
              <a:extLst>
                <a:ext uri="{FF2B5EF4-FFF2-40B4-BE49-F238E27FC236}">
                  <a16:creationId xmlns:a16="http://schemas.microsoft.com/office/drawing/2014/main" id="{5A3628F4-A403-5498-0ED0-9F9189F6881D}"/>
                </a:ext>
              </a:extLst>
            </p:cNvPr>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a:extLst>
              <a:ext uri="{FF2B5EF4-FFF2-40B4-BE49-F238E27FC236}">
                <a16:creationId xmlns:a16="http://schemas.microsoft.com/office/drawing/2014/main" id="{2339D058-17FA-057D-E477-24093D8A607A}"/>
              </a:ext>
            </a:extLst>
          </p:cNvPr>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7" name="Freeform 7">
            <a:extLst>
              <a:ext uri="{FF2B5EF4-FFF2-40B4-BE49-F238E27FC236}">
                <a16:creationId xmlns:a16="http://schemas.microsoft.com/office/drawing/2014/main" id="{17BA933D-4103-8A99-39F9-3150BBCA1227}"/>
              </a:ext>
            </a:extLst>
          </p:cNvPr>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12" name="TextBox 12">
            <a:extLst>
              <a:ext uri="{FF2B5EF4-FFF2-40B4-BE49-F238E27FC236}">
                <a16:creationId xmlns:a16="http://schemas.microsoft.com/office/drawing/2014/main" id="{6777ECE0-0C30-6406-CA3F-6B564F47D3B0}"/>
              </a:ext>
            </a:extLst>
          </p:cNvPr>
          <p:cNvSpPr txBox="1"/>
          <p:nvPr/>
        </p:nvSpPr>
        <p:spPr>
          <a:xfrm>
            <a:off x="3690980" y="1232286"/>
            <a:ext cx="10906040" cy="1349947"/>
          </a:xfrm>
          <a:prstGeom prst="rect">
            <a:avLst/>
          </a:prstGeom>
        </p:spPr>
        <p:txBody>
          <a:bodyPr lIns="0" tIns="0" rIns="0" bIns="0" rtlCol="0" anchor="t">
            <a:spAutoFit/>
          </a:bodyPr>
          <a:lstStyle/>
          <a:p>
            <a:pPr algn="ctr">
              <a:lnSpc>
                <a:spcPts val="11082"/>
              </a:lnSpc>
            </a:pPr>
            <a:r>
              <a:rPr lang="en-US" sz="8030" b="1" spc="786" dirty="0">
                <a:solidFill>
                  <a:srgbClr val="FFFFFF"/>
                </a:solidFill>
                <a:latin typeface="Oswald Bold"/>
                <a:ea typeface="Oswald Bold"/>
                <a:cs typeface="Oswald Bold"/>
                <a:sym typeface="Oswald Bold"/>
              </a:rPr>
              <a:t>Findings</a:t>
            </a:r>
          </a:p>
        </p:txBody>
      </p:sp>
      <p:grpSp>
        <p:nvGrpSpPr>
          <p:cNvPr id="13" name="Group 13">
            <a:extLst>
              <a:ext uri="{FF2B5EF4-FFF2-40B4-BE49-F238E27FC236}">
                <a16:creationId xmlns:a16="http://schemas.microsoft.com/office/drawing/2014/main" id="{3107325D-A6C5-6A10-7132-3658D677CE77}"/>
              </a:ext>
            </a:extLst>
          </p:cNvPr>
          <p:cNvGrpSpPr/>
          <p:nvPr/>
        </p:nvGrpSpPr>
        <p:grpSpPr>
          <a:xfrm>
            <a:off x="246339" y="3322808"/>
            <a:ext cx="17584461" cy="2575335"/>
            <a:chOff x="0" y="0"/>
            <a:chExt cx="1744696" cy="542290"/>
          </a:xfrm>
        </p:grpSpPr>
        <p:sp>
          <p:nvSpPr>
            <p:cNvPr id="14" name="Freeform 14">
              <a:extLst>
                <a:ext uri="{FF2B5EF4-FFF2-40B4-BE49-F238E27FC236}">
                  <a16:creationId xmlns:a16="http://schemas.microsoft.com/office/drawing/2014/main" id="{9365B850-398C-E85A-9E31-4808F8DEDA1F}"/>
                </a:ext>
              </a:extLst>
            </p:cNvPr>
            <p:cNvSpPr/>
            <p:nvPr/>
          </p:nvSpPr>
          <p:spPr>
            <a:xfrm>
              <a:off x="0" y="0"/>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a:p>
          </p:txBody>
        </p:sp>
        <p:sp>
          <p:nvSpPr>
            <p:cNvPr id="15" name="TextBox 15">
              <a:extLst>
                <a:ext uri="{FF2B5EF4-FFF2-40B4-BE49-F238E27FC236}">
                  <a16:creationId xmlns:a16="http://schemas.microsoft.com/office/drawing/2014/main" id="{283615DF-8D38-1E29-EE6C-B889A8E3564F}"/>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16" name="TextBox 16">
            <a:extLst>
              <a:ext uri="{FF2B5EF4-FFF2-40B4-BE49-F238E27FC236}">
                <a16:creationId xmlns:a16="http://schemas.microsoft.com/office/drawing/2014/main" id="{87527985-1594-B590-7A93-FA9B1BA23ED0}"/>
              </a:ext>
            </a:extLst>
          </p:cNvPr>
          <p:cNvSpPr txBox="1"/>
          <p:nvPr/>
        </p:nvSpPr>
        <p:spPr>
          <a:xfrm>
            <a:off x="243666" y="3470000"/>
            <a:ext cx="17358536" cy="2063514"/>
          </a:xfrm>
          <a:prstGeom prst="rect">
            <a:avLst/>
          </a:prstGeom>
        </p:spPr>
        <p:txBody>
          <a:bodyPr wrap="square" lIns="0" tIns="0" rIns="0" bIns="0" rtlCol="0" anchor="t">
            <a:spAutoFit/>
          </a:bodyPr>
          <a:lstStyle/>
          <a:p>
            <a:pPr marL="427768" lvl="1" indent="-213884">
              <a:lnSpc>
                <a:spcPts val="2734"/>
              </a:lnSpc>
              <a:buFont typeface="Arial"/>
              <a:buChar char="•"/>
            </a:pPr>
            <a:r>
              <a:rPr lang="en-US" sz="1981" spc="194" dirty="0">
                <a:solidFill>
                  <a:srgbClr val="231F20"/>
                </a:solidFill>
                <a:latin typeface="DM Sans"/>
                <a:ea typeface="DM Sans"/>
                <a:cs typeface="DM Sans"/>
                <a:sym typeface="DM Sans"/>
              </a:rPr>
              <a:t>A measurement method called Distributed Acoustic Sensing (DAS) uses fiber-optic cables as a strain or strain-rate sensor along the cable. The ETH Zürich recently began tracking the seismic sequence and possible eruption at </a:t>
            </a:r>
            <a:r>
              <a:rPr lang="en-US" sz="1981" spc="194" dirty="0" err="1">
                <a:solidFill>
                  <a:srgbClr val="231F20"/>
                </a:solidFill>
                <a:latin typeface="DM Sans"/>
                <a:ea typeface="DM Sans"/>
                <a:cs typeface="DM Sans"/>
                <a:sym typeface="DM Sans"/>
              </a:rPr>
              <a:t>Grindavik</a:t>
            </a:r>
            <a:r>
              <a:rPr lang="en-US" sz="1981" spc="194" dirty="0">
                <a:solidFill>
                  <a:srgbClr val="231F20"/>
                </a:solidFill>
                <a:latin typeface="DM Sans"/>
                <a:ea typeface="DM Sans"/>
                <a:cs typeface="DM Sans"/>
                <a:sym typeface="DM Sans"/>
              </a:rPr>
              <a:t>, Iceland, in cooperation with the Icelandic Met office IMO and HS Orca. Glacier seismology is another excellent application for fiber-optic cables. The use of subsea cables to follow and locate various whales based on their songs collected with DAS is another fascinating application.</a:t>
            </a:r>
          </a:p>
          <a:p>
            <a:pPr marL="427768" lvl="1" indent="-213884">
              <a:lnSpc>
                <a:spcPts val="2734"/>
              </a:lnSpc>
              <a:buFont typeface="Arial"/>
              <a:buChar char="•"/>
            </a:pPr>
            <a:endParaRPr lang="en-US" sz="1981" spc="194" dirty="0">
              <a:solidFill>
                <a:srgbClr val="231F20"/>
              </a:solidFill>
              <a:latin typeface="DM Sans"/>
              <a:ea typeface="DM Sans"/>
              <a:cs typeface="DM Sans"/>
              <a:sym typeface="DM Sans"/>
            </a:endParaRPr>
          </a:p>
        </p:txBody>
      </p:sp>
      <p:grpSp>
        <p:nvGrpSpPr>
          <p:cNvPr id="25" name="Group 13">
            <a:extLst>
              <a:ext uri="{FF2B5EF4-FFF2-40B4-BE49-F238E27FC236}">
                <a16:creationId xmlns:a16="http://schemas.microsoft.com/office/drawing/2014/main" id="{9F1133A4-D9FA-55D4-EC38-F146C0DBB6AA}"/>
              </a:ext>
            </a:extLst>
          </p:cNvPr>
          <p:cNvGrpSpPr/>
          <p:nvPr/>
        </p:nvGrpSpPr>
        <p:grpSpPr>
          <a:xfrm>
            <a:off x="243666" y="3384740"/>
            <a:ext cx="17739534" cy="5539779"/>
            <a:chOff x="-15386" y="-19050"/>
            <a:chExt cx="1760082" cy="1166515"/>
          </a:xfrm>
        </p:grpSpPr>
        <p:sp>
          <p:nvSpPr>
            <p:cNvPr id="26" name="Freeform 14">
              <a:extLst>
                <a:ext uri="{FF2B5EF4-FFF2-40B4-BE49-F238E27FC236}">
                  <a16:creationId xmlns:a16="http://schemas.microsoft.com/office/drawing/2014/main" id="{797B3BA3-81B5-2F34-D931-21A76C05A927}"/>
                </a:ext>
              </a:extLst>
            </p:cNvPr>
            <p:cNvSpPr/>
            <p:nvPr/>
          </p:nvSpPr>
          <p:spPr>
            <a:xfrm>
              <a:off x="-15386" y="605175"/>
              <a:ext cx="1744696" cy="542290"/>
            </a:xfrm>
            <a:custGeom>
              <a:avLst/>
              <a:gdLst/>
              <a:ahLst/>
              <a:cxnLst/>
              <a:rect l="l" t="t" r="r" b="b"/>
              <a:pathLst>
                <a:path w="1744696" h="542290">
                  <a:moveTo>
                    <a:pt x="0" y="0"/>
                  </a:moveTo>
                  <a:lnTo>
                    <a:pt x="1744696" y="0"/>
                  </a:lnTo>
                  <a:lnTo>
                    <a:pt x="1744696" y="542290"/>
                  </a:lnTo>
                  <a:lnTo>
                    <a:pt x="0" y="542290"/>
                  </a:lnTo>
                  <a:close/>
                </a:path>
              </a:pathLst>
            </a:custGeom>
            <a:solidFill>
              <a:srgbClr val="000000">
                <a:alpha val="0"/>
              </a:srgbClr>
            </a:solidFill>
            <a:ln w="38100" cap="sq">
              <a:solidFill>
                <a:srgbClr val="000000"/>
              </a:solidFill>
              <a:prstDash val="solid"/>
              <a:miter/>
            </a:ln>
          </p:spPr>
          <p:txBody>
            <a:bodyPr/>
            <a:lstStyle/>
            <a:p>
              <a:endParaRPr lang="en-US" dirty="0"/>
            </a:p>
          </p:txBody>
        </p:sp>
        <p:sp>
          <p:nvSpPr>
            <p:cNvPr id="27" name="TextBox 15">
              <a:extLst>
                <a:ext uri="{FF2B5EF4-FFF2-40B4-BE49-F238E27FC236}">
                  <a16:creationId xmlns:a16="http://schemas.microsoft.com/office/drawing/2014/main" id="{386E30A9-F66A-6144-288F-3ABA13FC441B}"/>
                </a:ext>
              </a:extLst>
            </p:cNvPr>
            <p:cNvSpPr txBox="1"/>
            <p:nvPr/>
          </p:nvSpPr>
          <p:spPr>
            <a:xfrm>
              <a:off x="0" y="-19050"/>
              <a:ext cx="1744696" cy="561340"/>
            </a:xfrm>
            <a:prstGeom prst="rect">
              <a:avLst/>
            </a:prstGeom>
          </p:spPr>
          <p:txBody>
            <a:bodyPr lIns="50800" tIns="50800" rIns="50800" bIns="50800" rtlCol="0" anchor="ctr"/>
            <a:lstStyle/>
            <a:p>
              <a:pPr algn="ctr">
                <a:lnSpc>
                  <a:spcPts val="2859"/>
                </a:lnSpc>
              </a:pPr>
              <a:endParaRPr/>
            </a:p>
          </p:txBody>
        </p:sp>
      </p:grpSp>
      <p:sp>
        <p:nvSpPr>
          <p:cNvPr id="31" name="TextBox 16">
            <a:extLst>
              <a:ext uri="{FF2B5EF4-FFF2-40B4-BE49-F238E27FC236}">
                <a16:creationId xmlns:a16="http://schemas.microsoft.com/office/drawing/2014/main" id="{360CB1CC-6C11-734D-422B-7936C885967C}"/>
              </a:ext>
            </a:extLst>
          </p:cNvPr>
          <p:cNvSpPr txBox="1"/>
          <p:nvPr/>
        </p:nvSpPr>
        <p:spPr>
          <a:xfrm>
            <a:off x="243666" y="6538286"/>
            <a:ext cx="17358536" cy="1371016"/>
          </a:xfrm>
          <a:prstGeom prst="rect">
            <a:avLst/>
          </a:prstGeom>
        </p:spPr>
        <p:txBody>
          <a:bodyPr wrap="square" lIns="0" tIns="0" rIns="0" bIns="0" rtlCol="0" anchor="t">
            <a:spAutoFit/>
          </a:bodyPr>
          <a:lstStyle/>
          <a:p>
            <a:pPr marL="427768" lvl="1" indent="-213884">
              <a:lnSpc>
                <a:spcPts val="2734"/>
              </a:lnSpc>
              <a:buFont typeface="Arial"/>
              <a:buChar char="•"/>
            </a:pPr>
            <a:r>
              <a:rPr lang="en-US" sz="1981" spc="194" dirty="0">
                <a:solidFill>
                  <a:srgbClr val="231F20"/>
                </a:solidFill>
                <a:latin typeface="DM Sans"/>
                <a:ea typeface="DM Sans"/>
                <a:cs typeface="DM Sans"/>
                <a:sym typeface="DM Sans"/>
              </a:rPr>
              <a:t>The columns' average values are about 4-5, indicating that most observations fall within this range on average. With some columns showing a standard deviation as high as 7.15 (indicating a broad variety of values), the values vary greatly. This implies that some columns are highly variable, most likely pointing to outliers or wider ranges at particular depths or time intervals. </a:t>
            </a:r>
          </a:p>
        </p:txBody>
      </p:sp>
    </p:spTree>
    <p:extLst>
      <p:ext uri="{BB962C8B-B14F-4D97-AF65-F5344CB8AC3E}">
        <p14:creationId xmlns:p14="http://schemas.microsoft.com/office/powerpoint/2010/main" val="3624218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138</TotalTime>
  <Words>2321</Words>
  <Application>Microsoft Macintosh PowerPoint</Application>
  <PresentationFormat>Custom</PresentationFormat>
  <Paragraphs>82</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Montserrat Classic Bold</vt:lpstr>
      <vt:lpstr>Aptos</vt:lpstr>
      <vt:lpstr>Arial</vt:lpstr>
      <vt:lpstr>Oswald Bold</vt:lpstr>
      <vt:lpstr>Helvetica Neue</vt:lpstr>
      <vt:lpstr>DM Sans Bold</vt:lpstr>
      <vt:lpstr>DM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Leyla Nadirli [mm23ln]</cp:lastModifiedBy>
  <cp:revision>3</cp:revision>
  <dcterms:created xsi:type="dcterms:W3CDTF">2006-08-16T00:00:00Z</dcterms:created>
  <dcterms:modified xsi:type="dcterms:W3CDTF">2024-10-22T13:33:45Z</dcterms:modified>
  <dc:identifier>DAGUSruwY48</dc:identifier>
</cp:coreProperties>
</file>